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charts/chart17.xml" ContentType="application/vnd.openxmlformats-officedocument.drawingml.chart+xml"/>
  <Override PartName="/ppt/theme/themeOverride10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7"/>
  </p:notesMasterIdLst>
  <p:handoutMasterIdLst>
    <p:handoutMasterId r:id="rId48"/>
  </p:handoutMasterIdLst>
  <p:sldIdLst>
    <p:sldId id="484" r:id="rId2"/>
    <p:sldId id="556" r:id="rId3"/>
    <p:sldId id="557" r:id="rId4"/>
    <p:sldId id="531" r:id="rId5"/>
    <p:sldId id="542" r:id="rId6"/>
    <p:sldId id="532" r:id="rId7"/>
    <p:sldId id="541" r:id="rId8"/>
    <p:sldId id="521" r:id="rId9"/>
    <p:sldId id="416" r:id="rId10"/>
    <p:sldId id="415" r:id="rId11"/>
    <p:sldId id="506" r:id="rId12"/>
    <p:sldId id="489" r:id="rId13"/>
    <p:sldId id="492" r:id="rId14"/>
    <p:sldId id="432" r:id="rId15"/>
    <p:sldId id="543" r:id="rId16"/>
    <p:sldId id="522" r:id="rId17"/>
    <p:sldId id="474" r:id="rId18"/>
    <p:sldId id="527" r:id="rId19"/>
    <p:sldId id="533" r:id="rId20"/>
    <p:sldId id="491" r:id="rId21"/>
    <p:sldId id="555" r:id="rId22"/>
    <p:sldId id="476" r:id="rId23"/>
    <p:sldId id="445" r:id="rId24"/>
    <p:sldId id="446" r:id="rId25"/>
    <p:sldId id="448" r:id="rId26"/>
    <p:sldId id="553" r:id="rId27"/>
    <p:sldId id="496" r:id="rId28"/>
    <p:sldId id="523" r:id="rId29"/>
    <p:sldId id="536" r:id="rId30"/>
    <p:sldId id="539" r:id="rId31"/>
    <p:sldId id="540" r:id="rId32"/>
    <p:sldId id="512" r:id="rId33"/>
    <p:sldId id="513" r:id="rId34"/>
    <p:sldId id="510" r:id="rId35"/>
    <p:sldId id="519" r:id="rId36"/>
    <p:sldId id="550" r:id="rId37"/>
    <p:sldId id="551" r:id="rId38"/>
    <p:sldId id="561" r:id="rId39"/>
    <p:sldId id="560" r:id="rId40"/>
    <p:sldId id="559" r:id="rId41"/>
    <p:sldId id="544" r:id="rId42"/>
    <p:sldId id="545" r:id="rId43"/>
    <p:sldId id="546" r:id="rId44"/>
    <p:sldId id="464" r:id="rId45"/>
    <p:sldId id="549" r:id="rId46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CC99"/>
    <a:srgbClr val="FF00FF"/>
    <a:srgbClr val="993300"/>
    <a:srgbClr val="333333"/>
    <a:srgbClr val="A50021"/>
    <a:srgbClr val="FF9999"/>
    <a:srgbClr val="FFFFCC"/>
    <a:srgbClr val="FF505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39" autoAdjust="0"/>
    <p:restoredTop sz="72542" autoAdjust="0"/>
  </p:normalViewPr>
  <p:slideViewPr>
    <p:cSldViewPr>
      <p:cViewPr>
        <p:scale>
          <a:sx n="125" d="100"/>
          <a:sy n="125" d="100"/>
        </p:scale>
        <p:origin x="-114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Diagramm%202%20in%20Microsoft%20PowerPoint" TargetMode="External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Tabelle1!$E$2</c:f>
              <c:strCache>
                <c:ptCount val="1"/>
                <c:pt idx="0">
                  <c:v>SHO</c:v>
                </c:pt>
              </c:strCache>
            </c:strRef>
          </c:tx>
          <c:spPr>
            <a:solidFill>
              <a:srgbClr val="993300"/>
            </a:solidFill>
          </c:spPr>
          <c:invertIfNegative val="0"/>
          <c:val>
            <c:numRef>
              <c:f>Tabelle1!$E$3:$E$9</c:f>
              <c:numCache>
                <c:formatCode>###0.0</c:formatCode>
                <c:ptCount val="7"/>
                <c:pt idx="0">
                  <c:v>8.7962962962962958</c:v>
                </c:pt>
                <c:pt idx="1">
                  <c:v>17.12962962962963</c:v>
                </c:pt>
                <c:pt idx="2">
                  <c:v>21.296296296296298</c:v>
                </c:pt>
                <c:pt idx="3">
                  <c:v>34.722222222222221</c:v>
                </c:pt>
                <c:pt idx="4">
                  <c:v>10.648148148148149</c:v>
                </c:pt>
                <c:pt idx="5">
                  <c:v>4.6296296296296298</c:v>
                </c:pt>
                <c:pt idx="6">
                  <c:v>2.7777777777777777</c:v>
                </c:pt>
              </c:numCache>
            </c:numRef>
          </c:val>
        </c:ser>
        <c:ser>
          <c:idx val="1"/>
          <c:order val="1"/>
          <c:tx>
            <c:strRef>
              <c:f>Tabelle1!$F$2</c:f>
              <c:strCache>
                <c:ptCount val="1"/>
                <c:pt idx="0">
                  <c:v>SHG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val>
            <c:numRef>
              <c:f>Tabelle1!$F$3:$F$9</c:f>
              <c:numCache>
                <c:formatCode>###0.0</c:formatCode>
                <c:ptCount val="7"/>
                <c:pt idx="0">
                  <c:v>12.511848341232227</c:v>
                </c:pt>
                <c:pt idx="1">
                  <c:v>11.469194312796208</c:v>
                </c:pt>
                <c:pt idx="2">
                  <c:v>11.943127962085308</c:v>
                </c:pt>
                <c:pt idx="3">
                  <c:v>39.14691943127962</c:v>
                </c:pt>
                <c:pt idx="4">
                  <c:v>9.8578199052132707</c:v>
                </c:pt>
                <c:pt idx="5">
                  <c:v>8.8151658767772521</c:v>
                </c:pt>
                <c:pt idx="6">
                  <c:v>6.2559241706161135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757376"/>
        <c:axId val="130758912"/>
      </c:barChart>
      <c:catAx>
        <c:axId val="130757376"/>
        <c:scaling>
          <c:orientation val="minMax"/>
        </c:scaling>
        <c:delete val="0"/>
        <c:axPos val="b"/>
        <c:majorTickMark val="out"/>
        <c:minorTickMark val="none"/>
        <c:tickLblPos val="nextTo"/>
        <c:crossAx val="130758912"/>
        <c:crosses val="autoZero"/>
        <c:auto val="1"/>
        <c:lblAlgn val="ctr"/>
        <c:lblOffset val="100"/>
        <c:noMultiLvlLbl val="0"/>
      </c:catAx>
      <c:valAx>
        <c:axId val="13075891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307573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36496350364964"/>
          <c:y val="6.1797752808988762E-2"/>
          <c:w val="0.82209765978072136"/>
          <c:h val="0.6179775280898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Qrtl.</c:v>
                </c:pt>
              </c:strCache>
            </c:strRef>
          </c:tx>
          <c:spPr>
            <a:solidFill>
              <a:srgbClr val="C0C0C0"/>
            </a:solidFill>
            <a:ln w="27957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80"/>
              </a:solidFill>
              <a:ln w="55914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99CCFF"/>
              </a:solidFill>
              <a:ln w="55914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 w="55914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55914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C0C0C0"/>
              </a:solidFill>
              <a:ln w="55914">
                <a:noFill/>
              </a:ln>
            </c:spPr>
          </c:dPt>
          <c:dLbls>
            <c:dLbl>
              <c:idx val="0"/>
              <c:layout/>
              <c:spPr>
                <a:noFill/>
                <a:ln w="55914">
                  <a:noFill/>
                </a:ln>
              </c:spPr>
              <c:txPr>
                <a:bodyPr/>
                <a:lstStyle/>
                <a:p>
                  <a:pPr>
                    <a:defRPr sz="1816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>
                <a:noFill/>
                <a:ln w="55914">
                  <a:noFill/>
                </a:ln>
              </c:spPr>
              <c:txPr>
                <a:bodyPr/>
                <a:lstStyle/>
                <a:p>
                  <a:pPr>
                    <a:defRPr sz="1816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pPr>
                <a:noFill/>
                <a:ln w="55914">
                  <a:noFill/>
                </a:ln>
              </c:spPr>
              <c:txPr>
                <a:bodyPr/>
                <a:lstStyle/>
                <a:p>
                  <a:pPr>
                    <a:defRPr sz="1816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pPr>
                <a:noFill/>
                <a:ln w="55914">
                  <a:noFill/>
                </a:ln>
              </c:spPr>
              <c:txPr>
                <a:bodyPr/>
                <a:lstStyle/>
                <a:p>
                  <a:pPr>
                    <a:defRPr sz="1816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pPr>
                <a:noFill/>
                <a:ln w="55914">
                  <a:noFill/>
                </a:ln>
              </c:spPr>
              <c:txPr>
                <a:bodyPr/>
                <a:lstStyle/>
                <a:p>
                  <a:pPr>
                    <a:defRPr sz="1816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Sheet1!$A$2:$A$6</c:f>
              <c:strCache>
                <c:ptCount val="5"/>
                <c:pt idx="0">
                  <c:v>ja</c:v>
                </c:pt>
                <c:pt idx="1">
                  <c:v>eher ja</c:v>
                </c:pt>
                <c:pt idx="2">
                  <c:v>eher nein</c:v>
                </c:pt>
                <c:pt idx="3">
                  <c:v>nein</c:v>
                </c:pt>
                <c:pt idx="4">
                  <c:v>weiß nicht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27</c:v>
                </c:pt>
                <c:pt idx="2">
                  <c:v>32</c:v>
                </c:pt>
                <c:pt idx="3">
                  <c:v>29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194944"/>
        <c:axId val="142209024"/>
      </c:barChart>
      <c:catAx>
        <c:axId val="14219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98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16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142209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209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98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16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142194944"/>
        <c:crosses val="autoZero"/>
        <c:crossBetween val="between"/>
      </c:valAx>
      <c:spPr>
        <a:noFill/>
        <a:ln w="5591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rgbClr val="000000"/>
          </a:solidFill>
          <a:latin typeface="Cambria"/>
          <a:ea typeface="Cambria"/>
          <a:cs typeface="Cambria"/>
        </a:defRPr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Tabelle9!$C$2</c:f>
              <c:strCache>
                <c:ptCount val="1"/>
                <c:pt idx="0">
                  <c:v>SHO</c:v>
                </c:pt>
              </c:strCache>
            </c:strRef>
          </c:tx>
          <c:spPr>
            <a:solidFill>
              <a:srgbClr val="993300"/>
            </a:solidFill>
          </c:spPr>
          <c:invertIfNegative val="0"/>
          <c:cat>
            <c:strRef>
              <c:f>Tabelle9!$A$4:$A$20</c:f>
              <c:strCache>
                <c:ptCount val="17"/>
                <c:pt idx="0">
                  <c:v>Netzwerk SPiG</c:v>
                </c:pt>
                <c:pt idx="1">
                  <c:v>Kirchliche Organisationen / Religionsgem.</c:v>
                </c:pt>
                <c:pt idx="2">
                  <c:v>Beratungs-/Patientenstellen, Verbraucherzentralen</c:v>
                </c:pt>
                <c:pt idx="3">
                  <c:v>Wirtschaft / Industrie</c:v>
                </c:pt>
                <c:pt idx="4">
                  <c:v>Polizei, Staatsanwaltschaft, Gerichte</c:v>
                </c:pt>
                <c:pt idx="5">
                  <c:v>Schulen, Kindertagesstätten</c:v>
                </c:pt>
                <c:pt idx="6">
                  <c:v>Politische Parteien, Entscheidungsträger</c:v>
                </c:pt>
                <c:pt idx="7">
                  <c:v>Ärzte- / Psychotherap.-kammer, KV, KOSA</c:v>
                </c:pt>
                <c:pt idx="8">
                  <c:v>NAKOS, DAG SHG</c:v>
                </c:pt>
                <c:pt idx="9">
                  <c:v>Forschungseinrichtungen</c:v>
                </c:pt>
                <c:pt idx="10">
                  <c:v>Wohlfahrtsverbände</c:v>
                </c:pt>
                <c:pt idx="11">
                  <c:v>Ministerien/Ämter/Behörden</c:v>
                </c:pt>
                <c:pt idx="12">
                  <c:v>Andere SHO in Deutschland</c:v>
                </c:pt>
                <c:pt idx="13">
                  <c:v>Medien (Presse, Rundfunk etc.)</c:v>
                </c:pt>
                <c:pt idx="14">
                  <c:v>Kranken- und Pflegekassen</c:v>
                </c:pt>
                <c:pt idx="15">
                  <c:v>Kliniken, Krankenhäuser</c:v>
                </c:pt>
                <c:pt idx="16">
                  <c:v>Selbsthilfe-Dachverbände</c:v>
                </c:pt>
              </c:strCache>
            </c:strRef>
          </c:cat>
          <c:val>
            <c:numRef>
              <c:f>Tabelle9!$C$4:$C$20</c:f>
              <c:numCache>
                <c:formatCode>General</c:formatCode>
                <c:ptCount val="17"/>
                <c:pt idx="0">
                  <c:v>19</c:v>
                </c:pt>
                <c:pt idx="1">
                  <c:v>26</c:v>
                </c:pt>
                <c:pt idx="2">
                  <c:v>32</c:v>
                </c:pt>
                <c:pt idx="3">
                  <c:v>34</c:v>
                </c:pt>
                <c:pt idx="4">
                  <c:v>34</c:v>
                </c:pt>
                <c:pt idx="5">
                  <c:v>41</c:v>
                </c:pt>
                <c:pt idx="6">
                  <c:v>49</c:v>
                </c:pt>
                <c:pt idx="7">
                  <c:v>53</c:v>
                </c:pt>
                <c:pt idx="8">
                  <c:v>55</c:v>
                </c:pt>
                <c:pt idx="9">
                  <c:v>56</c:v>
                </c:pt>
                <c:pt idx="10">
                  <c:v>60</c:v>
                </c:pt>
                <c:pt idx="11">
                  <c:v>62</c:v>
                </c:pt>
                <c:pt idx="12">
                  <c:v>78</c:v>
                </c:pt>
                <c:pt idx="13">
                  <c:v>81</c:v>
                </c:pt>
                <c:pt idx="14">
                  <c:v>82</c:v>
                </c:pt>
                <c:pt idx="15">
                  <c:v>86</c:v>
                </c:pt>
                <c:pt idx="16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310016"/>
        <c:axId val="142311808"/>
      </c:barChart>
      <c:catAx>
        <c:axId val="142310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 baseline="0"/>
            </a:pPr>
            <a:endParaRPr lang="de-DE"/>
          </a:p>
        </c:txPr>
        <c:crossAx val="142311808"/>
        <c:crosses val="autoZero"/>
        <c:auto val="1"/>
        <c:lblAlgn val="ctr"/>
        <c:lblOffset val="100"/>
        <c:noMultiLvlLbl val="0"/>
      </c:catAx>
      <c:valAx>
        <c:axId val="1423118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2310016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399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Tabelle9!$B$2</c:f>
              <c:strCache>
                <c:ptCount val="1"/>
                <c:pt idx="0">
                  <c:v>SHG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Tabelle9!$A$3:$A$15</c:f>
              <c:strCache>
                <c:ptCount val="13"/>
                <c:pt idx="0">
                  <c:v>Wirtschaft / Industrie</c:v>
                </c:pt>
                <c:pt idx="1">
                  <c:v>Schulen, Kindertagesstätten</c:v>
                </c:pt>
                <c:pt idx="2">
                  <c:v>Forschungseinrichtungen</c:v>
                </c:pt>
                <c:pt idx="3">
                  <c:v>Kirchliche Organisationen / Religionsgem.</c:v>
                </c:pt>
                <c:pt idx="4">
                  <c:v>Politische Parteien, Entscheidungsträger</c:v>
                </c:pt>
                <c:pt idx="5">
                  <c:v>Ärzte- / Psychotherap.-kammer, KV, KOSA</c:v>
                </c:pt>
                <c:pt idx="6">
                  <c:v>Wohlfahrtsverbände</c:v>
                </c:pt>
                <c:pt idx="7">
                  <c:v>Polizei, Staatsanwaltschaft, Gerichte</c:v>
                </c:pt>
                <c:pt idx="8">
                  <c:v>Ministerien/Ämter/Behörden</c:v>
                </c:pt>
                <c:pt idx="9">
                  <c:v>Kranken- und Pflegekassen</c:v>
                </c:pt>
                <c:pt idx="10">
                  <c:v>Medien (Presse, Rundfunk etc.)</c:v>
                </c:pt>
                <c:pt idx="11">
                  <c:v>Kliniken, Krankenhäuser</c:v>
                </c:pt>
                <c:pt idx="12">
                  <c:v>Selbsthilfekontaktstellen</c:v>
                </c:pt>
              </c:strCache>
            </c:strRef>
          </c:cat>
          <c:val>
            <c:numRef>
              <c:f>Tabelle9!$B$3:$B$15</c:f>
              <c:numCache>
                <c:formatCode>General</c:formatCode>
                <c:ptCount val="13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19</c:v>
                </c:pt>
                <c:pt idx="4">
                  <c:v>19</c:v>
                </c:pt>
                <c:pt idx="5">
                  <c:v>19</c:v>
                </c:pt>
                <c:pt idx="6">
                  <c:v>29</c:v>
                </c:pt>
                <c:pt idx="7">
                  <c:v>38</c:v>
                </c:pt>
                <c:pt idx="8">
                  <c:v>40</c:v>
                </c:pt>
                <c:pt idx="9">
                  <c:v>51</c:v>
                </c:pt>
                <c:pt idx="10">
                  <c:v>52</c:v>
                </c:pt>
                <c:pt idx="11">
                  <c:v>53</c:v>
                </c:pt>
                <c:pt idx="12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369920"/>
        <c:axId val="142371456"/>
      </c:barChart>
      <c:catAx>
        <c:axId val="142369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 baseline="0"/>
            </a:pPr>
            <a:endParaRPr lang="de-DE"/>
          </a:p>
        </c:txPr>
        <c:crossAx val="142371456"/>
        <c:crosses val="autoZero"/>
        <c:auto val="1"/>
        <c:lblAlgn val="ctr"/>
        <c:lblOffset val="100"/>
        <c:noMultiLvlLbl val="0"/>
      </c:catAx>
      <c:valAx>
        <c:axId val="1423714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2369920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399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Tabelle11!$B$11</c:f>
              <c:strCache>
                <c:ptCount val="1"/>
                <c:pt idx="0">
                  <c:v>gar nicht kooperativ</c:v>
                </c:pt>
              </c:strCache>
            </c:strRef>
          </c:tx>
          <c:spPr>
            <a:solidFill>
              <a:srgbClr val="960000"/>
            </a:solidFill>
          </c:spPr>
          <c:invertIfNegative val="0"/>
          <c:cat>
            <c:strRef>
              <c:f>Tabelle11!$A$12:$A$15</c:f>
              <c:strCache>
                <c:ptCount val="4"/>
                <c:pt idx="0">
                  <c:v>andere SHG (n=737)</c:v>
                </c:pt>
                <c:pt idx="1">
                  <c:v>Krankenkassen (n=653)</c:v>
                </c:pt>
                <c:pt idx="2">
                  <c:v>Krankenhäuser (n=708) </c:v>
                </c:pt>
                <c:pt idx="3">
                  <c:v>Arztpraxen (n=757)</c:v>
                </c:pt>
              </c:strCache>
            </c:strRef>
          </c:cat>
          <c:val>
            <c:numRef>
              <c:f>Tabelle11!$B$12:$B$15</c:f>
              <c:numCache>
                <c:formatCode>###0.0</c:formatCode>
                <c:ptCount val="4"/>
                <c:pt idx="0">
                  <c:v>4.0705563093622796</c:v>
                </c:pt>
                <c:pt idx="1">
                  <c:v>7.5038284839203673</c:v>
                </c:pt>
                <c:pt idx="2">
                  <c:v>8.6158192090395485</c:v>
                </c:pt>
                <c:pt idx="3">
                  <c:v>7.9260237780713343</c:v>
                </c:pt>
              </c:numCache>
            </c:numRef>
          </c:val>
        </c:ser>
        <c:ser>
          <c:idx val="1"/>
          <c:order val="1"/>
          <c:tx>
            <c:strRef>
              <c:f>Tabelle11!$C$11</c:f>
              <c:strCache>
                <c:ptCount val="1"/>
                <c:pt idx="0">
                  <c:v>&lt;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Tabelle11!$A$12:$A$15</c:f>
              <c:strCache>
                <c:ptCount val="4"/>
                <c:pt idx="0">
                  <c:v>andere SHG (n=737)</c:v>
                </c:pt>
                <c:pt idx="1">
                  <c:v>Krankenkassen (n=653)</c:v>
                </c:pt>
                <c:pt idx="2">
                  <c:v>Krankenhäuser (n=708) </c:v>
                </c:pt>
                <c:pt idx="3">
                  <c:v>Arztpraxen (n=757)</c:v>
                </c:pt>
              </c:strCache>
            </c:strRef>
          </c:cat>
          <c:val>
            <c:numRef>
              <c:f>Tabelle11!$C$12:$C$15</c:f>
              <c:numCache>
                <c:formatCode>###0.0</c:formatCode>
                <c:ptCount val="4"/>
                <c:pt idx="0">
                  <c:v>5.2917232021709637</c:v>
                </c:pt>
                <c:pt idx="1">
                  <c:v>9.8009188361408892</c:v>
                </c:pt>
                <c:pt idx="2">
                  <c:v>10.875706214689265</c:v>
                </c:pt>
                <c:pt idx="3">
                  <c:v>14.663143989431967</c:v>
                </c:pt>
              </c:numCache>
            </c:numRef>
          </c:val>
        </c:ser>
        <c:ser>
          <c:idx val="2"/>
          <c:order val="2"/>
          <c:tx>
            <c:strRef>
              <c:f>Tabelle11!$D$11</c:f>
              <c:strCache>
                <c:ptCount val="1"/>
                <c:pt idx="0">
                  <c:v>&lt;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cat>
            <c:strRef>
              <c:f>Tabelle11!$A$12:$A$15</c:f>
              <c:strCache>
                <c:ptCount val="4"/>
                <c:pt idx="0">
                  <c:v>andere SHG (n=737)</c:v>
                </c:pt>
                <c:pt idx="1">
                  <c:v>Krankenkassen (n=653)</c:v>
                </c:pt>
                <c:pt idx="2">
                  <c:v>Krankenhäuser (n=708) </c:v>
                </c:pt>
                <c:pt idx="3">
                  <c:v>Arztpraxen (n=757)</c:v>
                </c:pt>
              </c:strCache>
            </c:strRef>
          </c:cat>
          <c:val>
            <c:numRef>
              <c:f>Tabelle11!$D$12:$D$15</c:f>
              <c:numCache>
                <c:formatCode>###0.0</c:formatCode>
                <c:ptCount val="4"/>
                <c:pt idx="0">
                  <c:v>11.261872455902306</c:v>
                </c:pt>
                <c:pt idx="1">
                  <c:v>12.557427258805513</c:v>
                </c:pt>
                <c:pt idx="2">
                  <c:v>14.971751412429379</c:v>
                </c:pt>
                <c:pt idx="3">
                  <c:v>18.758256274768826</c:v>
                </c:pt>
              </c:numCache>
            </c:numRef>
          </c:val>
        </c:ser>
        <c:ser>
          <c:idx val="3"/>
          <c:order val="3"/>
          <c:tx>
            <c:strRef>
              <c:f>Tabelle11!$E$11</c:f>
              <c:strCache>
                <c:ptCount val="1"/>
                <c:pt idx="0">
                  <c:v>&gt;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Tabelle11!$A$12:$A$15</c:f>
              <c:strCache>
                <c:ptCount val="4"/>
                <c:pt idx="0">
                  <c:v>andere SHG (n=737)</c:v>
                </c:pt>
                <c:pt idx="1">
                  <c:v>Krankenkassen (n=653)</c:v>
                </c:pt>
                <c:pt idx="2">
                  <c:v>Krankenhäuser (n=708) </c:v>
                </c:pt>
                <c:pt idx="3">
                  <c:v>Arztpraxen (n=757)</c:v>
                </c:pt>
              </c:strCache>
            </c:strRef>
          </c:cat>
          <c:val>
            <c:numRef>
              <c:f>Tabelle11!$E$12:$E$15</c:f>
              <c:numCache>
                <c:formatCode>###0.0</c:formatCode>
                <c:ptCount val="4"/>
                <c:pt idx="0">
                  <c:v>22.388059701492537</c:v>
                </c:pt>
                <c:pt idx="1">
                  <c:v>25.727411944869832</c:v>
                </c:pt>
                <c:pt idx="2">
                  <c:v>22.457627118644069</c:v>
                </c:pt>
                <c:pt idx="3">
                  <c:v>25.495376486129455</c:v>
                </c:pt>
              </c:numCache>
            </c:numRef>
          </c:val>
        </c:ser>
        <c:ser>
          <c:idx val="4"/>
          <c:order val="4"/>
          <c:tx>
            <c:strRef>
              <c:f>Tabelle11!$F$11</c:f>
              <c:strCache>
                <c:ptCount val="1"/>
                <c:pt idx="0">
                  <c:v>&gt;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Tabelle11!$A$12:$A$15</c:f>
              <c:strCache>
                <c:ptCount val="4"/>
                <c:pt idx="0">
                  <c:v>andere SHG (n=737)</c:v>
                </c:pt>
                <c:pt idx="1">
                  <c:v>Krankenkassen (n=653)</c:v>
                </c:pt>
                <c:pt idx="2">
                  <c:v>Krankenhäuser (n=708) </c:v>
                </c:pt>
                <c:pt idx="3">
                  <c:v>Arztpraxen (n=757)</c:v>
                </c:pt>
              </c:strCache>
            </c:strRef>
          </c:cat>
          <c:val>
            <c:numRef>
              <c:f>Tabelle11!$F$12:$F$15</c:f>
              <c:numCache>
                <c:formatCode>###0.0</c:formatCode>
                <c:ptCount val="4"/>
                <c:pt idx="0">
                  <c:v>27.27272727272727</c:v>
                </c:pt>
                <c:pt idx="1">
                  <c:v>26.186830015313934</c:v>
                </c:pt>
                <c:pt idx="2">
                  <c:v>25.141242937853107</c:v>
                </c:pt>
                <c:pt idx="3">
                  <c:v>19.682959048877148</c:v>
                </c:pt>
              </c:numCache>
            </c:numRef>
          </c:val>
        </c:ser>
        <c:ser>
          <c:idx val="5"/>
          <c:order val="5"/>
          <c:tx>
            <c:strRef>
              <c:f>Tabelle11!$G$11</c:f>
              <c:strCache>
                <c:ptCount val="1"/>
                <c:pt idx="0">
                  <c:v>außerordentlich kooperativ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strRef>
              <c:f>Tabelle11!$A$12:$A$15</c:f>
              <c:strCache>
                <c:ptCount val="4"/>
                <c:pt idx="0">
                  <c:v>andere SHG (n=737)</c:v>
                </c:pt>
                <c:pt idx="1">
                  <c:v>Krankenkassen (n=653)</c:v>
                </c:pt>
                <c:pt idx="2">
                  <c:v>Krankenhäuser (n=708) </c:v>
                </c:pt>
                <c:pt idx="3">
                  <c:v>Arztpraxen (n=757)</c:v>
                </c:pt>
              </c:strCache>
            </c:strRef>
          </c:cat>
          <c:val>
            <c:numRef>
              <c:f>Tabelle11!$G$12:$G$15</c:f>
              <c:numCache>
                <c:formatCode>###0.0</c:formatCode>
                <c:ptCount val="4"/>
                <c:pt idx="0">
                  <c:v>29.715061058344638</c:v>
                </c:pt>
                <c:pt idx="1">
                  <c:v>18.223583460949463</c:v>
                </c:pt>
                <c:pt idx="2">
                  <c:v>17.937853107344633</c:v>
                </c:pt>
                <c:pt idx="3">
                  <c:v>13.474240422721268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486912"/>
        <c:axId val="142500992"/>
      </c:barChart>
      <c:catAx>
        <c:axId val="1424869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de-DE"/>
          </a:p>
        </c:txPr>
        <c:crossAx val="142500992"/>
        <c:crosses val="autoZero"/>
        <c:auto val="1"/>
        <c:lblAlgn val="ctr"/>
        <c:lblOffset val="100"/>
        <c:noMultiLvlLbl val="0"/>
      </c:catAx>
      <c:valAx>
        <c:axId val="1425009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de-DE"/>
          </a:p>
        </c:txPr>
        <c:crossAx val="1424869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'Tabelle11 (2)'!$B$11</c:f>
              <c:strCache>
                <c:ptCount val="1"/>
                <c:pt idx="0">
                  <c:v>gar nicht kooperativ</c:v>
                </c:pt>
              </c:strCache>
            </c:strRef>
          </c:tx>
          <c:spPr>
            <a:solidFill>
              <a:srgbClr val="960000"/>
            </a:solidFill>
          </c:spPr>
          <c:invertIfNegative val="0"/>
          <c:cat>
            <c:strRef>
              <c:f>'Tabelle11 (2)'!$A$12:$A$15</c:f>
              <c:strCache>
                <c:ptCount val="4"/>
                <c:pt idx="0">
                  <c:v>andere SHO (n=206)</c:v>
                </c:pt>
                <c:pt idx="1">
                  <c:v>Krankenkassen (n=218)</c:v>
                </c:pt>
                <c:pt idx="2">
                  <c:v>Krankenhäuser (n=215) </c:v>
                </c:pt>
                <c:pt idx="3">
                  <c:v>Arztpraxen (n=219)</c:v>
                </c:pt>
              </c:strCache>
            </c:strRef>
          </c:cat>
          <c:val>
            <c:numRef>
              <c:f>'Tabelle11 (2)'!$B$12:$B$15</c:f>
              <c:numCache>
                <c:formatCode>###0.0</c:formatCode>
                <c:ptCount val="4"/>
                <c:pt idx="0">
                  <c:v>6.7961165048543686</c:v>
                </c:pt>
                <c:pt idx="1">
                  <c:v>10.550458715596331</c:v>
                </c:pt>
                <c:pt idx="2">
                  <c:v>6.5116279069767442</c:v>
                </c:pt>
                <c:pt idx="3">
                  <c:v>8.6757990867579906</c:v>
                </c:pt>
              </c:numCache>
            </c:numRef>
          </c:val>
        </c:ser>
        <c:ser>
          <c:idx val="1"/>
          <c:order val="1"/>
          <c:tx>
            <c:strRef>
              <c:f>'Tabelle11 (2)'!$C$11</c:f>
              <c:strCache>
                <c:ptCount val="1"/>
                <c:pt idx="0">
                  <c:v>&lt;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'Tabelle11 (2)'!$A$12:$A$15</c:f>
              <c:strCache>
                <c:ptCount val="4"/>
                <c:pt idx="0">
                  <c:v>andere SHO (n=206)</c:v>
                </c:pt>
                <c:pt idx="1">
                  <c:v>Krankenkassen (n=218)</c:v>
                </c:pt>
                <c:pt idx="2">
                  <c:v>Krankenhäuser (n=215) </c:v>
                </c:pt>
                <c:pt idx="3">
                  <c:v>Arztpraxen (n=219)</c:v>
                </c:pt>
              </c:strCache>
            </c:strRef>
          </c:cat>
          <c:val>
            <c:numRef>
              <c:f>'Tabelle11 (2)'!$C$12:$C$15</c:f>
              <c:numCache>
                <c:formatCode>###0.0</c:formatCode>
                <c:ptCount val="4"/>
                <c:pt idx="0">
                  <c:v>12.621359223300971</c:v>
                </c:pt>
                <c:pt idx="1">
                  <c:v>12.385321100917432</c:v>
                </c:pt>
                <c:pt idx="2">
                  <c:v>11.627906976744185</c:v>
                </c:pt>
                <c:pt idx="3">
                  <c:v>22.831050228310502</c:v>
                </c:pt>
              </c:numCache>
            </c:numRef>
          </c:val>
        </c:ser>
        <c:ser>
          <c:idx val="2"/>
          <c:order val="2"/>
          <c:tx>
            <c:strRef>
              <c:f>'Tabelle11 (2)'!$D$11</c:f>
              <c:strCache>
                <c:ptCount val="1"/>
                <c:pt idx="0">
                  <c:v>&lt;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cat>
            <c:strRef>
              <c:f>'Tabelle11 (2)'!$A$12:$A$15</c:f>
              <c:strCache>
                <c:ptCount val="4"/>
                <c:pt idx="0">
                  <c:v>andere SHO (n=206)</c:v>
                </c:pt>
                <c:pt idx="1">
                  <c:v>Krankenkassen (n=218)</c:v>
                </c:pt>
                <c:pt idx="2">
                  <c:v>Krankenhäuser (n=215) </c:v>
                </c:pt>
                <c:pt idx="3">
                  <c:v>Arztpraxen (n=219)</c:v>
                </c:pt>
              </c:strCache>
            </c:strRef>
          </c:cat>
          <c:val>
            <c:numRef>
              <c:f>'Tabelle11 (2)'!$D$12:$D$15</c:f>
              <c:numCache>
                <c:formatCode>###0.0</c:formatCode>
                <c:ptCount val="4"/>
                <c:pt idx="0">
                  <c:v>14.563106796116504</c:v>
                </c:pt>
                <c:pt idx="1">
                  <c:v>22.477064220183486</c:v>
                </c:pt>
                <c:pt idx="2">
                  <c:v>20.930232558139537</c:v>
                </c:pt>
                <c:pt idx="3">
                  <c:v>21.917808219178081</c:v>
                </c:pt>
              </c:numCache>
            </c:numRef>
          </c:val>
        </c:ser>
        <c:ser>
          <c:idx val="3"/>
          <c:order val="3"/>
          <c:tx>
            <c:strRef>
              <c:f>'Tabelle11 (2)'!$E$11</c:f>
              <c:strCache>
                <c:ptCount val="1"/>
                <c:pt idx="0">
                  <c:v>&gt;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'Tabelle11 (2)'!$A$12:$A$15</c:f>
              <c:strCache>
                <c:ptCount val="4"/>
                <c:pt idx="0">
                  <c:v>andere SHO (n=206)</c:v>
                </c:pt>
                <c:pt idx="1">
                  <c:v>Krankenkassen (n=218)</c:v>
                </c:pt>
                <c:pt idx="2">
                  <c:v>Krankenhäuser (n=215) </c:v>
                </c:pt>
                <c:pt idx="3">
                  <c:v>Arztpraxen (n=219)</c:v>
                </c:pt>
              </c:strCache>
            </c:strRef>
          </c:cat>
          <c:val>
            <c:numRef>
              <c:f>'Tabelle11 (2)'!$E$12:$E$15</c:f>
              <c:numCache>
                <c:formatCode>###0.0</c:formatCode>
                <c:ptCount val="4"/>
                <c:pt idx="0">
                  <c:v>20.388349514563107</c:v>
                </c:pt>
                <c:pt idx="1">
                  <c:v>23.394495412844037</c:v>
                </c:pt>
                <c:pt idx="2">
                  <c:v>24.651162790697676</c:v>
                </c:pt>
                <c:pt idx="3">
                  <c:v>27.397260273972602</c:v>
                </c:pt>
              </c:numCache>
            </c:numRef>
          </c:val>
        </c:ser>
        <c:ser>
          <c:idx val="4"/>
          <c:order val="4"/>
          <c:tx>
            <c:strRef>
              <c:f>'Tabelle11 (2)'!$F$11</c:f>
              <c:strCache>
                <c:ptCount val="1"/>
                <c:pt idx="0">
                  <c:v>&gt;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'Tabelle11 (2)'!$A$12:$A$15</c:f>
              <c:strCache>
                <c:ptCount val="4"/>
                <c:pt idx="0">
                  <c:v>andere SHO (n=206)</c:v>
                </c:pt>
                <c:pt idx="1">
                  <c:v>Krankenkassen (n=218)</c:v>
                </c:pt>
                <c:pt idx="2">
                  <c:v>Krankenhäuser (n=215) </c:v>
                </c:pt>
                <c:pt idx="3">
                  <c:v>Arztpraxen (n=219)</c:v>
                </c:pt>
              </c:strCache>
            </c:strRef>
          </c:cat>
          <c:val>
            <c:numRef>
              <c:f>'Tabelle11 (2)'!$F$12:$F$15</c:f>
              <c:numCache>
                <c:formatCode>###0.0</c:formatCode>
                <c:ptCount val="4"/>
                <c:pt idx="0">
                  <c:v>32.038834951456316</c:v>
                </c:pt>
                <c:pt idx="1">
                  <c:v>24.311926605504588</c:v>
                </c:pt>
                <c:pt idx="2">
                  <c:v>27.441860465116282</c:v>
                </c:pt>
                <c:pt idx="3">
                  <c:v>16.894977168949772</c:v>
                </c:pt>
              </c:numCache>
            </c:numRef>
          </c:val>
        </c:ser>
        <c:ser>
          <c:idx val="5"/>
          <c:order val="5"/>
          <c:tx>
            <c:strRef>
              <c:f>'Tabelle11 (2)'!$G$11</c:f>
              <c:strCache>
                <c:ptCount val="1"/>
                <c:pt idx="0">
                  <c:v>außerordentlich kooperativ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strRef>
              <c:f>'Tabelle11 (2)'!$A$12:$A$15</c:f>
              <c:strCache>
                <c:ptCount val="4"/>
                <c:pt idx="0">
                  <c:v>andere SHO (n=206)</c:v>
                </c:pt>
                <c:pt idx="1">
                  <c:v>Krankenkassen (n=218)</c:v>
                </c:pt>
                <c:pt idx="2">
                  <c:v>Krankenhäuser (n=215) </c:v>
                </c:pt>
                <c:pt idx="3">
                  <c:v>Arztpraxen (n=219)</c:v>
                </c:pt>
              </c:strCache>
            </c:strRef>
          </c:cat>
          <c:val>
            <c:numRef>
              <c:f>'Tabelle11 (2)'!$G$12:$G$15</c:f>
              <c:numCache>
                <c:formatCode>###0.0</c:formatCode>
                <c:ptCount val="4"/>
                <c:pt idx="0">
                  <c:v>13.592233009708737</c:v>
                </c:pt>
                <c:pt idx="1">
                  <c:v>6.8807339449541285</c:v>
                </c:pt>
                <c:pt idx="2">
                  <c:v>8.8372093023255811</c:v>
                </c:pt>
                <c:pt idx="3">
                  <c:v>2.2831050228310499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752768"/>
        <c:axId val="142758656"/>
      </c:barChart>
      <c:catAx>
        <c:axId val="1427527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de-DE"/>
          </a:p>
        </c:txPr>
        <c:crossAx val="142758656"/>
        <c:crosses val="autoZero"/>
        <c:auto val="1"/>
        <c:lblAlgn val="ctr"/>
        <c:lblOffset val="100"/>
        <c:noMultiLvlLbl val="0"/>
      </c:catAx>
      <c:valAx>
        <c:axId val="1427586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de-DE"/>
          </a:p>
        </c:txPr>
        <c:crossAx val="1427527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747969162573016E-2"/>
          <c:y val="0.12233745661291488"/>
          <c:w val="0.94082538584648934"/>
          <c:h val="0.69422528066020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Tabelle1!$E$2</c:f>
              <c:strCache>
                <c:ptCount val="1"/>
                <c:pt idx="0">
                  <c:v>SHO</c:v>
                </c:pt>
              </c:strCache>
            </c:strRef>
          </c:tx>
          <c:spPr>
            <a:solidFill>
              <a:srgbClr val="99330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cat>
            <c:strRef>
              <c:f>Tabelle1!$B$3:$B$7</c:f>
              <c:strCache>
                <c:ptCount val="5"/>
                <c:pt idx="0">
                  <c:v>sehr gut</c:v>
                </c:pt>
                <c:pt idx="1">
                  <c:v>gut</c:v>
                </c:pt>
                <c:pt idx="2">
                  <c:v>mittelmäßig</c:v>
                </c:pt>
                <c:pt idx="3">
                  <c:v>schlecht</c:v>
                </c:pt>
                <c:pt idx="4">
                  <c:v>weiß nicht</c:v>
                </c:pt>
              </c:strCache>
            </c:strRef>
          </c:cat>
          <c:val>
            <c:numRef>
              <c:f>Tabelle1!$E$3:$E$7</c:f>
              <c:numCache>
                <c:formatCode>###0.0</c:formatCode>
                <c:ptCount val="5"/>
                <c:pt idx="0">
                  <c:v>1</c:v>
                </c:pt>
                <c:pt idx="1">
                  <c:v>14</c:v>
                </c:pt>
                <c:pt idx="2">
                  <c:v>42</c:v>
                </c:pt>
                <c:pt idx="3">
                  <c:v>39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Tabelle1!$F$2</c:f>
              <c:strCache>
                <c:ptCount val="1"/>
                <c:pt idx="0">
                  <c:v>SHG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Tabelle1!$B$3:$B$7</c:f>
              <c:strCache>
                <c:ptCount val="5"/>
                <c:pt idx="0">
                  <c:v>sehr gut</c:v>
                </c:pt>
                <c:pt idx="1">
                  <c:v>gut</c:v>
                </c:pt>
                <c:pt idx="2">
                  <c:v>mittelmäßig</c:v>
                </c:pt>
                <c:pt idx="3">
                  <c:v>schlecht</c:v>
                </c:pt>
                <c:pt idx="4">
                  <c:v>weiß nicht</c:v>
                </c:pt>
              </c:strCache>
            </c:strRef>
          </c:cat>
          <c:val>
            <c:numRef>
              <c:f>Tabelle1!$F$3:$F$7</c:f>
              <c:numCache>
                <c:formatCode>###0.0</c:formatCode>
                <c:ptCount val="5"/>
                <c:pt idx="0">
                  <c:v>4</c:v>
                </c:pt>
                <c:pt idx="1">
                  <c:v>13</c:v>
                </c:pt>
                <c:pt idx="2">
                  <c:v>22</c:v>
                </c:pt>
                <c:pt idx="3">
                  <c:v>33</c:v>
                </c:pt>
                <c:pt idx="4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260672"/>
        <c:axId val="142934784"/>
      </c:barChart>
      <c:catAx>
        <c:axId val="143260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de-DE"/>
          </a:p>
        </c:txPr>
        <c:crossAx val="142934784"/>
        <c:crosses val="autoZero"/>
        <c:auto val="1"/>
        <c:lblAlgn val="ctr"/>
        <c:lblOffset val="100"/>
        <c:noMultiLvlLbl val="0"/>
      </c:catAx>
      <c:valAx>
        <c:axId val="14293478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432606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3439170802389043"/>
          <c:y val="0"/>
          <c:w val="0.15365790549853336"/>
          <c:h val="0.15287718480686768"/>
        </c:manualLayout>
      </c:layout>
      <c:overlay val="0"/>
      <c:txPr>
        <a:bodyPr/>
        <a:lstStyle/>
        <a:p>
          <a:pPr>
            <a:defRPr sz="16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'[Diagramm 2 in Microsoft PowerPoint]Tabelle1'!$C$578</c:f>
              <c:strCache>
                <c:ptCount val="1"/>
                <c:pt idx="0">
                  <c:v>2007 (n=145)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</c:spPr>
          </c:dPt>
          <c:cat>
            <c:strRef>
              <c:f>'[Diagramm 2 in Microsoft PowerPoint]Tabelle1'!$B$579:$B$583</c:f>
              <c:strCache>
                <c:ptCount val="5"/>
                <c:pt idx="0">
                  <c:v>sehr gut</c:v>
                </c:pt>
                <c:pt idx="1">
                  <c:v>gut</c:v>
                </c:pt>
                <c:pt idx="2">
                  <c:v>mittelmäßig</c:v>
                </c:pt>
                <c:pt idx="3">
                  <c:v>schlecht</c:v>
                </c:pt>
                <c:pt idx="4">
                  <c:v>weiß nicht</c:v>
                </c:pt>
              </c:strCache>
            </c:strRef>
          </c:cat>
          <c:val>
            <c:numRef>
              <c:f>'[Diagramm 2 in Microsoft PowerPoint]Tabelle1'!$C$579:$C$583</c:f>
              <c:numCache>
                <c:formatCode>0</c:formatCode>
                <c:ptCount val="5"/>
                <c:pt idx="0">
                  <c:v>0.68965517241379315</c:v>
                </c:pt>
                <c:pt idx="1">
                  <c:v>13.103448275862069</c:v>
                </c:pt>
                <c:pt idx="2">
                  <c:v>27.586206896551722</c:v>
                </c:pt>
                <c:pt idx="3">
                  <c:v>43.448275862068968</c:v>
                </c:pt>
                <c:pt idx="4">
                  <c:v>15.172413793103448</c:v>
                </c:pt>
              </c:numCache>
            </c:numRef>
          </c:val>
        </c:ser>
        <c:ser>
          <c:idx val="1"/>
          <c:order val="1"/>
          <c:tx>
            <c:strRef>
              <c:f>'[Diagramm 2 in Microsoft PowerPoint]Tabelle1'!$D$578</c:f>
              <c:strCache>
                <c:ptCount val="1"/>
                <c:pt idx="0">
                  <c:v>2013 (n=230)</c:v>
                </c:pt>
              </c:strCache>
            </c:strRef>
          </c:tx>
          <c:spPr>
            <a:solidFill>
              <a:srgbClr val="99330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</c:spPr>
          </c:dPt>
          <c:cat>
            <c:strRef>
              <c:f>'[Diagramm 2 in Microsoft PowerPoint]Tabelle1'!$B$579:$B$583</c:f>
              <c:strCache>
                <c:ptCount val="5"/>
                <c:pt idx="0">
                  <c:v>sehr gut</c:v>
                </c:pt>
                <c:pt idx="1">
                  <c:v>gut</c:v>
                </c:pt>
                <c:pt idx="2">
                  <c:v>mittelmäßig</c:v>
                </c:pt>
                <c:pt idx="3">
                  <c:v>schlecht</c:v>
                </c:pt>
                <c:pt idx="4">
                  <c:v>weiß nicht</c:v>
                </c:pt>
              </c:strCache>
            </c:strRef>
          </c:cat>
          <c:val>
            <c:numRef>
              <c:f>'[Diagramm 2 in Microsoft PowerPoint]Tabelle1'!$D$579:$D$583</c:f>
              <c:numCache>
                <c:formatCode>###0.0</c:formatCode>
                <c:ptCount val="5"/>
                <c:pt idx="0">
                  <c:v>1</c:v>
                </c:pt>
                <c:pt idx="1">
                  <c:v>14</c:v>
                </c:pt>
                <c:pt idx="2">
                  <c:v>42</c:v>
                </c:pt>
                <c:pt idx="3">
                  <c:v>39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03424"/>
        <c:axId val="94104960"/>
      </c:barChart>
      <c:catAx>
        <c:axId val="94103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94104960"/>
        <c:crosses val="autoZero"/>
        <c:auto val="1"/>
        <c:lblAlgn val="ctr"/>
        <c:lblOffset val="100"/>
        <c:noMultiLvlLbl val="0"/>
      </c:catAx>
      <c:valAx>
        <c:axId val="9410496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9410342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001805723803755"/>
          <c:y val="4.571814886912727E-2"/>
          <c:w val="0.46679865737936604"/>
          <c:h val="0.7812322382859232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Tabelle7!$B$2</c:f>
              <c:strCache>
                <c:ptCount val="1"/>
                <c:pt idx="0">
                  <c:v>unbedingt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Tabelle7!$A$3:$A$8</c:f>
              <c:strCache>
                <c:ptCount val="6"/>
                <c:pt idx="0">
                  <c:v>organisatorische Unterstützung, z.B. durch ein eigenständiges Koordinierungsbüro</c:v>
                </c:pt>
                <c:pt idx="1">
                  <c:v>vollständiges Stimmrecht für Patientenvertreter  im G-BA </c:v>
                </c:pt>
                <c:pt idx="2">
                  <c:v>vollständiges Stimmrecht für Patientenvertreter in allen Gremien auf Landesebene</c:v>
                </c:pt>
                <c:pt idx="3">
                  <c:v>fachliche Unterstützung, z.B. durch wissenschaftliche Referenten</c:v>
                </c:pt>
                <c:pt idx="4">
                  <c:v>vollständige Kosten- und Aufwandsentschädigung für Patientenvertreter</c:v>
                </c:pt>
                <c:pt idx="5">
                  <c:v>Unsere SHO fordert:</c:v>
                </c:pt>
              </c:strCache>
            </c:strRef>
          </c:cat>
          <c:val>
            <c:numRef>
              <c:f>Tabelle7!$B$3:$B$8</c:f>
              <c:numCache>
                <c:formatCode>General</c:formatCode>
                <c:ptCount val="6"/>
                <c:pt idx="0">
                  <c:v>33</c:v>
                </c:pt>
                <c:pt idx="1">
                  <c:v>57</c:v>
                </c:pt>
                <c:pt idx="2">
                  <c:v>58</c:v>
                </c:pt>
                <c:pt idx="3">
                  <c:v>61</c:v>
                </c:pt>
                <c:pt idx="4">
                  <c:v>76.400000000000006</c:v>
                </c:pt>
              </c:numCache>
            </c:numRef>
          </c:val>
        </c:ser>
        <c:ser>
          <c:idx val="1"/>
          <c:order val="1"/>
          <c:tx>
            <c:strRef>
              <c:f>Tabelle7!$C$2</c:f>
              <c:strCache>
                <c:ptCount val="1"/>
                <c:pt idx="0">
                  <c:v>nur bedingt</c:v>
                </c:pt>
              </c:strCache>
            </c:strRef>
          </c:tx>
          <c:spPr>
            <a:solidFill>
              <a:srgbClr val="00296D">
                <a:lumMod val="20000"/>
                <a:lumOff val="80000"/>
              </a:srgbClr>
            </a:solidFill>
          </c:spPr>
          <c:invertIfNegative val="0"/>
          <c:cat>
            <c:strRef>
              <c:f>Tabelle7!$A$3:$A$8</c:f>
              <c:strCache>
                <c:ptCount val="6"/>
                <c:pt idx="0">
                  <c:v>organisatorische Unterstützung, z.B. durch ein eigenständiges Koordinierungsbüro</c:v>
                </c:pt>
                <c:pt idx="1">
                  <c:v>vollständiges Stimmrecht für Patientenvertreter  im G-BA </c:v>
                </c:pt>
                <c:pt idx="2">
                  <c:v>vollständiges Stimmrecht für Patientenvertreter in allen Gremien auf Landesebene</c:v>
                </c:pt>
                <c:pt idx="3">
                  <c:v>fachliche Unterstützung, z.B. durch wissenschaftliche Referenten</c:v>
                </c:pt>
                <c:pt idx="4">
                  <c:v>vollständige Kosten- und Aufwandsentschädigung für Patientenvertreter</c:v>
                </c:pt>
                <c:pt idx="5">
                  <c:v>Unsere SHO fordert:</c:v>
                </c:pt>
              </c:strCache>
            </c:strRef>
          </c:cat>
          <c:val>
            <c:numRef>
              <c:f>Tabelle7!$C$3:$C$8</c:f>
              <c:numCache>
                <c:formatCode>General</c:formatCode>
                <c:ptCount val="6"/>
                <c:pt idx="0">
                  <c:v>35</c:v>
                </c:pt>
                <c:pt idx="1">
                  <c:v>18</c:v>
                </c:pt>
                <c:pt idx="2">
                  <c:v>18</c:v>
                </c:pt>
                <c:pt idx="3">
                  <c:v>22</c:v>
                </c:pt>
                <c:pt idx="4">
                  <c:v>8</c:v>
                </c:pt>
              </c:numCache>
            </c:numRef>
          </c:val>
        </c:ser>
        <c:ser>
          <c:idx val="2"/>
          <c:order val="2"/>
          <c:tx>
            <c:strRef>
              <c:f>Tabelle7!$D$2</c:f>
              <c:strCache>
                <c:ptCount val="1"/>
                <c:pt idx="0">
                  <c:v>auf keinen Fall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Tabelle7!$A$3:$A$8</c:f>
              <c:strCache>
                <c:ptCount val="6"/>
                <c:pt idx="0">
                  <c:v>organisatorische Unterstützung, z.B. durch ein eigenständiges Koordinierungsbüro</c:v>
                </c:pt>
                <c:pt idx="1">
                  <c:v>vollständiges Stimmrecht für Patientenvertreter  im G-BA </c:v>
                </c:pt>
                <c:pt idx="2">
                  <c:v>vollständiges Stimmrecht für Patientenvertreter in allen Gremien auf Landesebene</c:v>
                </c:pt>
                <c:pt idx="3">
                  <c:v>fachliche Unterstützung, z.B. durch wissenschaftliche Referenten</c:v>
                </c:pt>
                <c:pt idx="4">
                  <c:v>vollständige Kosten- und Aufwandsentschädigung für Patientenvertreter</c:v>
                </c:pt>
                <c:pt idx="5">
                  <c:v>Unsere SHO fordert:</c:v>
                </c:pt>
              </c:strCache>
            </c:strRef>
          </c:cat>
          <c:val>
            <c:numRef>
              <c:f>Tabelle7!$D$3:$D$8</c:f>
              <c:numCache>
                <c:formatCode>General</c:formatCode>
                <c:ptCount val="6"/>
                <c:pt idx="0">
                  <c:v>8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0.4</c:v>
                </c:pt>
              </c:numCache>
            </c:numRef>
          </c:val>
        </c:ser>
        <c:ser>
          <c:idx val="3"/>
          <c:order val="3"/>
          <c:tx>
            <c:strRef>
              <c:f>Tabelle7!$E$2</c:f>
              <c:strCache>
                <c:ptCount val="1"/>
                <c:pt idx="0">
                  <c:v>noch keine Position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</c:spPr>
          <c:invertIfNegative val="0"/>
          <c:cat>
            <c:strRef>
              <c:f>Tabelle7!$A$3:$A$8</c:f>
              <c:strCache>
                <c:ptCount val="6"/>
                <c:pt idx="0">
                  <c:v>organisatorische Unterstützung, z.B. durch ein eigenständiges Koordinierungsbüro</c:v>
                </c:pt>
                <c:pt idx="1">
                  <c:v>vollständiges Stimmrecht für Patientenvertreter  im G-BA </c:v>
                </c:pt>
                <c:pt idx="2">
                  <c:v>vollständiges Stimmrecht für Patientenvertreter in allen Gremien auf Landesebene</c:v>
                </c:pt>
                <c:pt idx="3">
                  <c:v>fachliche Unterstützung, z.B. durch wissenschaftliche Referenten</c:v>
                </c:pt>
                <c:pt idx="4">
                  <c:v>vollständige Kosten- und Aufwandsentschädigung für Patientenvertreter</c:v>
                </c:pt>
                <c:pt idx="5">
                  <c:v>Unsere SHO fordert:</c:v>
                </c:pt>
              </c:strCache>
            </c:strRef>
          </c:cat>
          <c:val>
            <c:numRef>
              <c:f>Tabelle7!$E$3:$E$8</c:f>
              <c:numCache>
                <c:formatCode>General</c:formatCode>
                <c:ptCount val="6"/>
                <c:pt idx="0">
                  <c:v>24</c:v>
                </c:pt>
                <c:pt idx="1">
                  <c:v>21</c:v>
                </c:pt>
                <c:pt idx="2">
                  <c:v>21</c:v>
                </c:pt>
                <c:pt idx="3">
                  <c:v>16</c:v>
                </c:pt>
                <c:pt idx="4">
                  <c:v>15.2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077376"/>
        <c:axId val="143078912"/>
      </c:barChart>
      <c:catAx>
        <c:axId val="1430773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de-DE"/>
          </a:p>
        </c:txPr>
        <c:crossAx val="143078912"/>
        <c:crosses val="autoZero"/>
        <c:auto val="1"/>
        <c:lblAlgn val="ctr"/>
        <c:lblOffset val="100"/>
        <c:noMultiLvlLbl val="0"/>
      </c:catAx>
      <c:valAx>
        <c:axId val="143078912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de-DE"/>
          </a:p>
        </c:txPr>
        <c:crossAx val="143077376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23429487179487177"/>
          <c:y val="0.913300494792044"/>
          <c:w val="0.76570512820512826"/>
          <c:h val="6.475729749834559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aseline="0"/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028662039979136"/>
          <c:y val="0"/>
          <c:w val="0.45379618413082978"/>
          <c:h val="0.899856517935258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Tabelle2!$C$1</c:f>
              <c:strCache>
                <c:ptCount val="1"/>
                <c:pt idx="0">
                  <c:v>SHO</c:v>
                </c:pt>
              </c:strCache>
            </c:strRef>
          </c:tx>
          <c:spPr>
            <a:solidFill>
              <a:srgbClr val="993300"/>
            </a:solidFill>
          </c:spPr>
          <c:invertIfNegative val="0"/>
          <c:cat>
            <c:strRef>
              <c:f>Tabelle2!$A$2:$A$16</c:f>
              <c:strCache>
                <c:ptCount val="15"/>
                <c:pt idx="0">
                  <c:v>sonstige Ziele</c:v>
                </c:pt>
                <c:pt idx="1">
                  <c:v>Beteiligung von Migranten erhöhen</c:v>
                </c:pt>
                <c:pt idx="2">
                  <c:v>Beteiligung an gesundheitspolitischen Entscheidungen</c:v>
                </c:pt>
                <c:pt idx="3">
                  <c:v>Einstellungsänderung bei Angehörigen/Freunden</c:v>
                </c:pt>
                <c:pt idx="4">
                  <c:v>Wissen bei Fachleuten erhöhen</c:v>
                </c:pt>
                <c:pt idx="5">
                  <c:v>Institutionen (z.B. Krankenhäuser, Ärzteschaft) verändern</c:v>
                </c:pt>
                <c:pt idx="6">
                  <c:v>Professionelles Erscheinungsbild der SHO erreichen</c:v>
                </c:pt>
                <c:pt idx="7">
                  <c:v>Interessen aller Betroffenen nach außen vertreten</c:v>
                </c:pt>
                <c:pt idx="8">
                  <c:v>Professionalität in den Abläufen der SHO erreichen</c:v>
                </c:pt>
                <c:pt idx="9">
                  <c:v>Neue Mitglieder gewinnen</c:v>
                </c:pt>
                <c:pt idx="10">
                  <c:v>Wissen bei anderen Betroffenen erhöhen</c:v>
                </c:pt>
                <c:pt idx="11">
                  <c:v>Kooperation mit Fachleuten herstellen/verbessern</c:v>
                </c:pt>
                <c:pt idx="12">
                  <c:v>Wissen der Mitglieder über Erkrankung/Problem erhöhen</c:v>
                </c:pt>
                <c:pt idx="13">
                  <c:v>Mitglieder befähigen, mit Erkrankung/Problem umzugehen</c:v>
                </c:pt>
                <c:pt idx="14">
                  <c:v>Mitglieder für aktive Aufgaben gewinnen</c:v>
                </c:pt>
              </c:strCache>
            </c:strRef>
          </c:cat>
          <c:val>
            <c:numRef>
              <c:f>Tabelle2!$C$2:$C$16</c:f>
              <c:numCache>
                <c:formatCode>General</c:formatCode>
                <c:ptCount val="15"/>
                <c:pt idx="0">
                  <c:v>24</c:v>
                </c:pt>
                <c:pt idx="1">
                  <c:v>58</c:v>
                </c:pt>
                <c:pt idx="2">
                  <c:v>91</c:v>
                </c:pt>
                <c:pt idx="3">
                  <c:v>94</c:v>
                </c:pt>
                <c:pt idx="4">
                  <c:v>94</c:v>
                </c:pt>
                <c:pt idx="5">
                  <c:v>94</c:v>
                </c:pt>
                <c:pt idx="6">
                  <c:v>95</c:v>
                </c:pt>
                <c:pt idx="7">
                  <c:v>95</c:v>
                </c:pt>
                <c:pt idx="8">
                  <c:v>95</c:v>
                </c:pt>
                <c:pt idx="9">
                  <c:v>95</c:v>
                </c:pt>
                <c:pt idx="10">
                  <c:v>96</c:v>
                </c:pt>
                <c:pt idx="11">
                  <c:v>96</c:v>
                </c:pt>
                <c:pt idx="12">
                  <c:v>98</c:v>
                </c:pt>
                <c:pt idx="13">
                  <c:v>98</c:v>
                </c:pt>
                <c:pt idx="14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806912"/>
        <c:axId val="130808448"/>
      </c:barChart>
      <c:catAx>
        <c:axId val="130806912"/>
        <c:scaling>
          <c:orientation val="minMax"/>
        </c:scaling>
        <c:delete val="0"/>
        <c:axPos val="l"/>
        <c:majorTickMark val="out"/>
        <c:minorTickMark val="none"/>
        <c:tickLblPos val="nextTo"/>
        <c:crossAx val="130808448"/>
        <c:crosses val="autoZero"/>
        <c:auto val="1"/>
        <c:lblAlgn val="ctr"/>
        <c:lblOffset val="100"/>
        <c:noMultiLvlLbl val="0"/>
      </c:catAx>
      <c:valAx>
        <c:axId val="130808448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0806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028662039979136"/>
          <c:y val="0"/>
          <c:w val="0.45379618413082978"/>
          <c:h val="0.899856517935258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Tabelle2!$B$1</c:f>
              <c:strCache>
                <c:ptCount val="1"/>
                <c:pt idx="0">
                  <c:v>SHG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Tabelle2!$A$2:$A$14</c:f>
              <c:strCache>
                <c:ptCount val="13"/>
                <c:pt idx="0">
                  <c:v>sonstige Ziele</c:v>
                </c:pt>
                <c:pt idx="1">
                  <c:v>Beteiligung von Migranten erhöhen</c:v>
                </c:pt>
                <c:pt idx="2">
                  <c:v>Beteiligung an gesundheitspolitischen Entscheidungen</c:v>
                </c:pt>
                <c:pt idx="3">
                  <c:v>Institutionen (z.B. Krankenhäuser, Ärzteschaft) verändern</c:v>
                </c:pt>
                <c:pt idx="4">
                  <c:v>Wissen bei Fachleuten erhöhen</c:v>
                </c:pt>
                <c:pt idx="5">
                  <c:v>Kooperation mit Fachleuten herstellen/verbessern</c:v>
                </c:pt>
                <c:pt idx="6">
                  <c:v>Interessen aller Betroffenen nach außen vertreten</c:v>
                </c:pt>
                <c:pt idx="7">
                  <c:v>Mitglieder für aktive Aufgaben gewinnen</c:v>
                </c:pt>
                <c:pt idx="8">
                  <c:v>Einstellungsänderung bei Angehörigen/Freunden</c:v>
                </c:pt>
                <c:pt idx="9">
                  <c:v>Wissen bei anderen Betroffenen erhöhen</c:v>
                </c:pt>
                <c:pt idx="10">
                  <c:v>Neue Mitglieder gewinnen</c:v>
                </c:pt>
                <c:pt idx="11">
                  <c:v>Wissen der Mitglieder über Erkrankung/Problem erhöhen</c:v>
                </c:pt>
                <c:pt idx="12">
                  <c:v>Mitglieder befähigen, mit Erkrankung/Problem umzugehen</c:v>
                </c:pt>
              </c:strCache>
            </c:strRef>
          </c:cat>
          <c:val>
            <c:numRef>
              <c:f>Tabelle2!$B$2:$B$14</c:f>
              <c:numCache>
                <c:formatCode>General</c:formatCode>
                <c:ptCount val="13"/>
                <c:pt idx="0">
                  <c:v>23</c:v>
                </c:pt>
                <c:pt idx="1">
                  <c:v>42</c:v>
                </c:pt>
                <c:pt idx="2">
                  <c:v>56</c:v>
                </c:pt>
                <c:pt idx="3">
                  <c:v>72</c:v>
                </c:pt>
                <c:pt idx="4">
                  <c:v>77</c:v>
                </c:pt>
                <c:pt idx="5">
                  <c:v>82</c:v>
                </c:pt>
                <c:pt idx="6">
                  <c:v>83</c:v>
                </c:pt>
                <c:pt idx="7">
                  <c:v>83</c:v>
                </c:pt>
                <c:pt idx="8">
                  <c:v>84</c:v>
                </c:pt>
                <c:pt idx="9">
                  <c:v>86</c:v>
                </c:pt>
                <c:pt idx="10">
                  <c:v>90</c:v>
                </c:pt>
                <c:pt idx="11">
                  <c:v>94</c:v>
                </c:pt>
                <c:pt idx="12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880064"/>
        <c:axId val="131881600"/>
      </c:barChart>
      <c:catAx>
        <c:axId val="131880064"/>
        <c:scaling>
          <c:orientation val="minMax"/>
        </c:scaling>
        <c:delete val="0"/>
        <c:axPos val="l"/>
        <c:majorTickMark val="out"/>
        <c:minorTickMark val="none"/>
        <c:tickLblPos val="nextTo"/>
        <c:crossAx val="131881600"/>
        <c:crosses val="autoZero"/>
        <c:auto val="1"/>
        <c:lblAlgn val="ctr"/>
        <c:lblOffset val="100"/>
        <c:noMultiLvlLbl val="0"/>
      </c:catAx>
      <c:valAx>
        <c:axId val="131881600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1880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529918736119526"/>
          <c:y val="3.0555555555555561E-2"/>
          <c:w val="0.43727374823339377"/>
          <c:h val="0.899856517935257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Tabelle2!$C$1</c:f>
              <c:strCache>
                <c:ptCount val="1"/>
                <c:pt idx="0">
                  <c:v>SHG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Tabelle2!$A$2:$A$15</c:f>
              <c:strCache>
                <c:ptCount val="14"/>
                <c:pt idx="0">
                  <c:v>Beteiligung von Migranten erhöhen</c:v>
                </c:pt>
                <c:pt idx="1">
                  <c:v>Beteiligung an gesundheitspolitischen Entscheidungen</c:v>
                </c:pt>
                <c:pt idx="2">
                  <c:v>Einstellungsänderung bei Angehörigen/Freunden</c:v>
                </c:pt>
                <c:pt idx="3">
                  <c:v>Wissen bei Fachleuten erhöhen</c:v>
                </c:pt>
                <c:pt idx="4">
                  <c:v>Institutionen (z.B. Krankenhäuser, Ärzteschaft) verändern</c:v>
                </c:pt>
                <c:pt idx="5">
                  <c:v>Professionelles Erscheinungsbild der SHO erreichen</c:v>
                </c:pt>
                <c:pt idx="6">
                  <c:v>Interessen aller Betroffenen nach außen vertreten</c:v>
                </c:pt>
                <c:pt idx="7">
                  <c:v>Professionalität in den Abläufen der SHO erreichen</c:v>
                </c:pt>
                <c:pt idx="8">
                  <c:v>Neue Mitglieder gewinnen</c:v>
                </c:pt>
                <c:pt idx="9">
                  <c:v>Wissen bei anderen Betroffenen erhöhen</c:v>
                </c:pt>
                <c:pt idx="10">
                  <c:v>Kooperation mit Fachleuten herstellen/verbessern</c:v>
                </c:pt>
                <c:pt idx="11">
                  <c:v>Wissen der Mitglieder über Erkrankung/Problem erhöhen</c:v>
                </c:pt>
                <c:pt idx="12">
                  <c:v>Mitglieder befähigen, mit Erkrankung/Problem umzugehen</c:v>
                </c:pt>
                <c:pt idx="13">
                  <c:v>Mitglieder für aktive Aufgaben gewinnen</c:v>
                </c:pt>
              </c:strCache>
            </c:strRef>
          </c:cat>
          <c:val>
            <c:numRef>
              <c:f>Tabelle2!$C$2:$C$15</c:f>
              <c:numCache>
                <c:formatCode>General</c:formatCode>
                <c:ptCount val="14"/>
                <c:pt idx="0">
                  <c:v>8</c:v>
                </c:pt>
                <c:pt idx="1">
                  <c:v>14</c:v>
                </c:pt>
                <c:pt idx="2">
                  <c:v>52</c:v>
                </c:pt>
                <c:pt idx="3">
                  <c:v>42</c:v>
                </c:pt>
                <c:pt idx="4">
                  <c:v>21</c:v>
                </c:pt>
                <c:pt idx="6">
                  <c:v>54</c:v>
                </c:pt>
                <c:pt idx="8">
                  <c:v>28</c:v>
                </c:pt>
                <c:pt idx="9">
                  <c:v>60</c:v>
                </c:pt>
                <c:pt idx="10">
                  <c:v>44</c:v>
                </c:pt>
                <c:pt idx="11">
                  <c:v>88</c:v>
                </c:pt>
                <c:pt idx="12">
                  <c:v>78</c:v>
                </c:pt>
                <c:pt idx="13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Tabelle2!$D$1</c:f>
              <c:strCache>
                <c:ptCount val="1"/>
                <c:pt idx="0">
                  <c:v>SHO</c:v>
                </c:pt>
              </c:strCache>
            </c:strRef>
          </c:tx>
          <c:spPr>
            <a:solidFill>
              <a:srgbClr val="993300"/>
            </a:solidFill>
          </c:spPr>
          <c:invertIfNegative val="0"/>
          <c:cat>
            <c:strRef>
              <c:f>Tabelle2!$A$2:$A$15</c:f>
              <c:strCache>
                <c:ptCount val="14"/>
                <c:pt idx="0">
                  <c:v>Beteiligung von Migranten erhöhen</c:v>
                </c:pt>
                <c:pt idx="1">
                  <c:v>Beteiligung an gesundheitspolitischen Entscheidungen</c:v>
                </c:pt>
                <c:pt idx="2">
                  <c:v>Einstellungsänderung bei Angehörigen/Freunden</c:v>
                </c:pt>
                <c:pt idx="3">
                  <c:v>Wissen bei Fachleuten erhöhen</c:v>
                </c:pt>
                <c:pt idx="4">
                  <c:v>Institutionen (z.B. Krankenhäuser, Ärzteschaft) verändern</c:v>
                </c:pt>
                <c:pt idx="5">
                  <c:v>Professionelles Erscheinungsbild der SHO erreichen</c:v>
                </c:pt>
                <c:pt idx="6">
                  <c:v>Interessen aller Betroffenen nach außen vertreten</c:v>
                </c:pt>
                <c:pt idx="7">
                  <c:v>Professionalität in den Abläufen der SHO erreichen</c:v>
                </c:pt>
                <c:pt idx="8">
                  <c:v>Neue Mitglieder gewinnen</c:v>
                </c:pt>
                <c:pt idx="9">
                  <c:v>Wissen bei anderen Betroffenen erhöhen</c:v>
                </c:pt>
                <c:pt idx="10">
                  <c:v>Kooperation mit Fachleuten herstellen/verbessern</c:v>
                </c:pt>
                <c:pt idx="11">
                  <c:v>Wissen der Mitglieder über Erkrankung/Problem erhöhen</c:v>
                </c:pt>
                <c:pt idx="12">
                  <c:v>Mitglieder befähigen, mit Erkrankung/Problem umzugehen</c:v>
                </c:pt>
                <c:pt idx="13">
                  <c:v>Mitglieder für aktive Aufgaben gewinnen</c:v>
                </c:pt>
              </c:strCache>
            </c:strRef>
          </c:cat>
          <c:val>
            <c:numRef>
              <c:f>Tabelle2!$D$2:$D$15</c:f>
              <c:numCache>
                <c:formatCode>General</c:formatCode>
                <c:ptCount val="14"/>
                <c:pt idx="0">
                  <c:v>11</c:v>
                </c:pt>
                <c:pt idx="1">
                  <c:v>32</c:v>
                </c:pt>
                <c:pt idx="2">
                  <c:v>69</c:v>
                </c:pt>
                <c:pt idx="3">
                  <c:v>54</c:v>
                </c:pt>
                <c:pt idx="4">
                  <c:v>32</c:v>
                </c:pt>
                <c:pt idx="5">
                  <c:v>82</c:v>
                </c:pt>
                <c:pt idx="6">
                  <c:v>73</c:v>
                </c:pt>
                <c:pt idx="7">
                  <c:v>63</c:v>
                </c:pt>
                <c:pt idx="8">
                  <c:v>26</c:v>
                </c:pt>
                <c:pt idx="9">
                  <c:v>84</c:v>
                </c:pt>
                <c:pt idx="10">
                  <c:v>63</c:v>
                </c:pt>
                <c:pt idx="11">
                  <c:v>96</c:v>
                </c:pt>
                <c:pt idx="12">
                  <c:v>83</c:v>
                </c:pt>
                <c:pt idx="1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036096"/>
        <c:axId val="132037632"/>
      </c:barChart>
      <c:catAx>
        <c:axId val="132036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de-DE"/>
          </a:p>
        </c:txPr>
        <c:crossAx val="132037632"/>
        <c:crosses val="autoZero"/>
        <c:auto val="1"/>
        <c:lblAlgn val="ctr"/>
        <c:lblOffset val="100"/>
        <c:noMultiLvlLbl val="0"/>
      </c:catAx>
      <c:valAx>
        <c:axId val="132037632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2036096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Tabelle6!$C$1</c:f>
              <c:strCache>
                <c:ptCount val="1"/>
                <c:pt idx="0">
                  <c:v>SHO</c:v>
                </c:pt>
              </c:strCache>
            </c:strRef>
          </c:tx>
          <c:spPr>
            <a:solidFill>
              <a:srgbClr val="993300"/>
            </a:solidFill>
          </c:spPr>
          <c:invertIfNegative val="0"/>
          <c:cat>
            <c:strRef>
              <c:f>Tabelle6!$A$6:$A$18</c:f>
              <c:strCache>
                <c:ptCount val="13"/>
                <c:pt idx="0">
                  <c:v>GS-Mitarbeiter wechseln zu häufig</c:v>
                </c:pt>
                <c:pt idx="1">
                  <c:v>Uneinigkeit über die Ziele</c:v>
                </c:pt>
                <c:pt idx="2">
                  <c:v>Konflikte zw. Mitgliedern des Vorstands</c:v>
                </c:pt>
                <c:pt idx="3">
                  <c:v>Uneinigkeit zwischen den Organisationsebenen</c:v>
                </c:pt>
                <c:pt idx="4">
                  <c:v>Uneinigkeit über die Arbeitsweise</c:v>
                </c:pt>
                <c:pt idx="5">
                  <c:v>Mitglieder im Vorstand wechseln zu häufig</c:v>
                </c:pt>
                <c:pt idx="6">
                  <c:v>Schwierigkeiten, Mitglieder zu halten</c:v>
                </c:pt>
                <c:pt idx="7">
                  <c:v>Zu wenig hauptamtliche Mitarbeiter</c:v>
                </c:pt>
                <c:pt idx="8">
                  <c:v>Aufgaben in der SHO sind ungleich verteilt </c:v>
                </c:pt>
                <c:pt idx="9">
                  <c:v>Schwierigkeiten, neue Mitglieder zu gewinnen</c:v>
                </c:pt>
                <c:pt idx="10">
                  <c:v>Fehlende finanzielle Mittel</c:v>
                </c:pt>
                <c:pt idx="11">
                  <c:v>Ehrenamtliche kommen an die Grenzen ihrer Kräfte</c:v>
                </c:pt>
                <c:pt idx="12">
                  <c:v>Schwierigkeiten, Mitglieder für Aufgaben zu aktivieren</c:v>
                </c:pt>
              </c:strCache>
            </c:strRef>
          </c:cat>
          <c:val>
            <c:numRef>
              <c:f>Tabelle6!$C$6:$C$18</c:f>
              <c:numCache>
                <c:formatCode>General</c:formatCode>
                <c:ptCount val="13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11</c:v>
                </c:pt>
                <c:pt idx="5">
                  <c:v>11</c:v>
                </c:pt>
                <c:pt idx="6">
                  <c:v>28</c:v>
                </c:pt>
                <c:pt idx="7">
                  <c:v>63</c:v>
                </c:pt>
                <c:pt idx="8">
                  <c:v>66</c:v>
                </c:pt>
                <c:pt idx="9">
                  <c:v>68</c:v>
                </c:pt>
                <c:pt idx="10">
                  <c:v>76</c:v>
                </c:pt>
                <c:pt idx="11">
                  <c:v>83</c:v>
                </c:pt>
                <c:pt idx="12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161536"/>
        <c:axId val="132163072"/>
      </c:barChart>
      <c:catAx>
        <c:axId val="1321615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32163072"/>
        <c:crosses val="autoZero"/>
        <c:auto val="1"/>
        <c:lblAlgn val="ctr"/>
        <c:lblOffset val="100"/>
        <c:noMultiLvlLbl val="0"/>
      </c:catAx>
      <c:valAx>
        <c:axId val="1321630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21615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Tabelle6!$B$33</c:f>
              <c:strCache>
                <c:ptCount val="1"/>
                <c:pt idx="0">
                  <c:v>2003 (N=345)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Tabelle6!$A$34:$A$41</c:f>
              <c:strCache>
                <c:ptCount val="8"/>
                <c:pt idx="0">
                  <c:v>Es gibt Uneinigkeit über die Arbeitsweise der Gruppe</c:v>
                </c:pt>
                <c:pt idx="1">
                  <c:v>Es gibt Uneinigkeit über die Ziele der Gruppe</c:v>
                </c:pt>
                <c:pt idx="2">
                  <c:v>Schwere Probleme einzelner Mitglieder machen uns mutlos</c:v>
                </c:pt>
                <c:pt idx="3">
                  <c:v>Es kommt zu Konflikten zwischen Mitgliedern</c:v>
                </c:pt>
                <c:pt idx="4">
                  <c:v>Es ist schwierig, gemeinsame Termine zu finden</c:v>
                </c:pt>
                <c:pt idx="5">
                  <c:v>Die Mitglieder der Gruppe wechseln häufig</c:v>
                </c:pt>
                <c:pt idx="6">
                  <c:v>Viele Mitglieder kommen nur unregelmäßig</c:v>
                </c:pt>
                <c:pt idx="7">
                  <c:v>Aufgaben innerhalb der Gruppe sind ungleich verteilt</c:v>
                </c:pt>
              </c:strCache>
            </c:strRef>
          </c:cat>
          <c:val>
            <c:numRef>
              <c:f>Tabelle6!$B$34:$B$41</c:f>
              <c:numCache>
                <c:formatCode>General</c:formatCode>
                <c:ptCount val="8"/>
                <c:pt idx="0">
                  <c:v>13</c:v>
                </c:pt>
                <c:pt idx="1">
                  <c:v>13</c:v>
                </c:pt>
                <c:pt idx="2">
                  <c:v>17</c:v>
                </c:pt>
                <c:pt idx="3">
                  <c:v>9</c:v>
                </c:pt>
                <c:pt idx="4">
                  <c:v>18</c:v>
                </c:pt>
                <c:pt idx="5">
                  <c:v>24</c:v>
                </c:pt>
                <c:pt idx="6">
                  <c:v>45</c:v>
                </c:pt>
                <c:pt idx="7">
                  <c:v>37</c:v>
                </c:pt>
              </c:numCache>
            </c:numRef>
          </c:val>
        </c:ser>
        <c:ser>
          <c:idx val="1"/>
          <c:order val="1"/>
          <c:tx>
            <c:strRef>
              <c:f>Tabelle6!$C$33</c:f>
              <c:strCache>
                <c:ptCount val="1"/>
                <c:pt idx="0">
                  <c:v>2013 (N=237)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Tabelle6!$A$34:$A$41</c:f>
              <c:strCache>
                <c:ptCount val="8"/>
                <c:pt idx="0">
                  <c:v>Es gibt Uneinigkeit über die Arbeitsweise der Gruppe</c:v>
                </c:pt>
                <c:pt idx="1">
                  <c:v>Es gibt Uneinigkeit über die Ziele der Gruppe</c:v>
                </c:pt>
                <c:pt idx="2">
                  <c:v>Schwere Probleme einzelner Mitglieder machen uns mutlos</c:v>
                </c:pt>
                <c:pt idx="3">
                  <c:v>Es kommt zu Konflikten zwischen Mitgliedern</c:v>
                </c:pt>
                <c:pt idx="4">
                  <c:v>Es ist schwierig, gemeinsame Termine zu finden</c:v>
                </c:pt>
                <c:pt idx="5">
                  <c:v>Die Mitglieder der Gruppe wechseln häufig</c:v>
                </c:pt>
                <c:pt idx="6">
                  <c:v>Viele Mitglieder kommen nur unregelmäßig</c:v>
                </c:pt>
                <c:pt idx="7">
                  <c:v>Aufgaben innerhalb der Gruppe sind ungleich verteilt</c:v>
                </c:pt>
              </c:strCache>
            </c:strRef>
          </c:cat>
          <c:val>
            <c:numRef>
              <c:f>Tabelle6!$C$34:$C$41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12</c:v>
                </c:pt>
                <c:pt idx="5">
                  <c:v>21</c:v>
                </c:pt>
                <c:pt idx="6">
                  <c:v>40</c:v>
                </c:pt>
                <c:pt idx="7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301184"/>
        <c:axId val="132302720"/>
      </c:barChart>
      <c:catAx>
        <c:axId val="1323011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32302720"/>
        <c:crosses val="autoZero"/>
        <c:auto val="1"/>
        <c:lblAlgn val="ctr"/>
        <c:lblOffset val="100"/>
        <c:noMultiLvlLbl val="0"/>
      </c:catAx>
      <c:valAx>
        <c:axId val="1323027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23011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694189426546433"/>
          <c:y val="1.8050541516245488E-3"/>
          <c:w val="0.40857888938146625"/>
          <c:h val="0.870036101083032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ja, unentgeltlich</c:v>
                </c:pt>
              </c:strCache>
            </c:strRef>
          </c:tx>
          <c:spPr>
            <a:solidFill>
              <a:srgbClr val="000080"/>
            </a:solidFill>
            <a:ln w="28597">
              <a:noFill/>
            </a:ln>
          </c:spPr>
          <c:invertIfNegative val="0"/>
          <c:dLbls>
            <c:spPr>
              <a:noFill/>
              <a:ln w="28597">
                <a:noFill/>
              </a:ln>
            </c:spPr>
            <c:txPr>
              <a:bodyPr/>
              <a:lstStyle/>
              <a:p>
                <a:pPr>
                  <a:defRPr sz="901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Materielle Hilfen wie z.B. Überlassen von Räumen, Technik</c:v>
                </c:pt>
                <c:pt idx="1">
                  <c:v>Angebote und Service-Leistungen der Selbsthilfeunterstützung (z.B. Kontaktstellen, NAKOS) oder Dachverbänden (z.B. BAG Selbsthilfe, PARITAET, DHS)</c:v>
                </c:pt>
                <c:pt idx="2">
                  <c:v>Technische Beratung (z.B. zu Öffentlichkeitsarbeit, Medien, Websiteerstellung etc.)</c:v>
                </c:pt>
                <c:pt idx="3">
                  <c:v>Fachliche Beratung und Schulung zu Aspekten der Erkrankung/des Problems</c:v>
                </c:pt>
                <c:pt idx="4">
                  <c:v>Rechtliche Beratung</c:v>
                </c:pt>
                <c:pt idx="5">
                  <c:v>Sonstige professionelle Beratung  </c:v>
                </c:pt>
                <c:pt idx="6">
                  <c:v>Unterstützung bei Öffentlichkeitsarbeit / Veranstaltungen (z.B. PR-Agentur, Kongress-büro, Event-Management)</c:v>
                </c:pt>
                <c:pt idx="7">
                  <c:v>Organisations- und Personalentwicklungsberatung</c:v>
                </c:pt>
                <c:pt idx="8">
                  <c:v>Sonstige Hilfen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21</c:v>
                </c:pt>
                <c:pt idx="1">
                  <c:v>55</c:v>
                </c:pt>
                <c:pt idx="2">
                  <c:v>18</c:v>
                </c:pt>
                <c:pt idx="3">
                  <c:v>50</c:v>
                </c:pt>
                <c:pt idx="4">
                  <c:v>24</c:v>
                </c:pt>
                <c:pt idx="5">
                  <c:v>14</c:v>
                </c:pt>
                <c:pt idx="6">
                  <c:v>11</c:v>
                </c:pt>
                <c:pt idx="7">
                  <c:v>11</c:v>
                </c:pt>
                <c:pt idx="8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sowohl als auch</c:v>
                </c:pt>
              </c:strCache>
            </c:strRef>
          </c:tx>
          <c:spPr>
            <a:solidFill>
              <a:srgbClr val="3366FF"/>
            </a:solidFill>
            <a:ln w="28597">
              <a:noFill/>
            </a:ln>
          </c:spPr>
          <c:invertIfNegative val="0"/>
          <c:dLbls>
            <c:spPr>
              <a:noFill/>
              <a:ln w="28597">
                <a:noFill/>
              </a:ln>
            </c:spPr>
            <c:txPr>
              <a:bodyPr/>
              <a:lstStyle/>
              <a:p>
                <a:pPr>
                  <a:defRPr sz="901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Materielle Hilfen wie z.B. Überlassen von Räumen, Technik</c:v>
                </c:pt>
                <c:pt idx="1">
                  <c:v>Angebote und Service-Leistungen der Selbsthilfeunterstützung (z.B. Kontaktstellen, NAKOS) oder Dachverbänden (z.B. BAG Selbsthilfe, PARITAET, DHS)</c:v>
                </c:pt>
                <c:pt idx="2">
                  <c:v>Technische Beratung (z.B. zu Öffentlichkeitsarbeit, Medien, Websiteerstellung etc.)</c:v>
                </c:pt>
                <c:pt idx="3">
                  <c:v>Fachliche Beratung und Schulung zu Aspekten der Erkrankung/des Problems</c:v>
                </c:pt>
                <c:pt idx="4">
                  <c:v>Rechtliche Beratung</c:v>
                </c:pt>
                <c:pt idx="5">
                  <c:v>Sonstige professionelle Beratung  </c:v>
                </c:pt>
                <c:pt idx="6">
                  <c:v>Unterstützung bei Öffentlichkeitsarbeit / Veranstaltungen (z.B. PR-Agentur, Kongress-büro, Event-Management)</c:v>
                </c:pt>
                <c:pt idx="7">
                  <c:v>Organisations- und Personalentwicklungsberatung</c:v>
                </c:pt>
                <c:pt idx="8">
                  <c:v>Sonstige Hilfen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30</c:v>
                </c:pt>
                <c:pt idx="1">
                  <c:v>13</c:v>
                </c:pt>
                <c:pt idx="2">
                  <c:v>22</c:v>
                </c:pt>
                <c:pt idx="3">
                  <c:v>16</c:v>
                </c:pt>
                <c:pt idx="4">
                  <c:v>15</c:v>
                </c:pt>
                <c:pt idx="5">
                  <c:v>8</c:v>
                </c:pt>
                <c:pt idx="6">
                  <c:v>18</c:v>
                </c:pt>
                <c:pt idx="7">
                  <c:v>7</c:v>
                </c:pt>
                <c:pt idx="8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ja, gegen Entgelt</c:v>
                </c:pt>
              </c:strCache>
            </c:strRef>
          </c:tx>
          <c:spPr>
            <a:solidFill>
              <a:srgbClr val="99CCFF"/>
            </a:solidFill>
            <a:ln w="28597">
              <a:noFill/>
            </a:ln>
          </c:spPr>
          <c:invertIfNegative val="0"/>
          <c:dLbls>
            <c:spPr>
              <a:noFill/>
              <a:ln w="28597">
                <a:noFill/>
              </a:ln>
            </c:spPr>
            <c:txPr>
              <a:bodyPr/>
              <a:lstStyle/>
              <a:p>
                <a:pPr>
                  <a:defRPr sz="901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Materielle Hilfen wie z.B. Überlassen von Räumen, Technik</c:v>
                </c:pt>
                <c:pt idx="1">
                  <c:v>Angebote und Service-Leistungen der Selbsthilfeunterstützung (z.B. Kontaktstellen, NAKOS) oder Dachverbänden (z.B. BAG Selbsthilfe, PARITAET, DHS)</c:v>
                </c:pt>
                <c:pt idx="2">
                  <c:v>Technische Beratung (z.B. zu Öffentlichkeitsarbeit, Medien, Websiteerstellung etc.)</c:v>
                </c:pt>
                <c:pt idx="3">
                  <c:v>Fachliche Beratung und Schulung zu Aspekten der Erkrankung/des Problems</c:v>
                </c:pt>
                <c:pt idx="4">
                  <c:v>Rechtliche Beratung</c:v>
                </c:pt>
                <c:pt idx="5">
                  <c:v>Sonstige professionelle Beratung  </c:v>
                </c:pt>
                <c:pt idx="6">
                  <c:v>Unterstützung bei Öffentlichkeitsarbeit / Veranstaltungen (z.B. PR-Agentur, Kongress-büro, Event-Management)</c:v>
                </c:pt>
                <c:pt idx="7">
                  <c:v>Organisations- und Personalentwicklungsberatung</c:v>
                </c:pt>
                <c:pt idx="8">
                  <c:v>Sonstige Hilfen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28</c:v>
                </c:pt>
                <c:pt idx="1">
                  <c:v>7</c:v>
                </c:pt>
                <c:pt idx="2">
                  <c:v>34</c:v>
                </c:pt>
                <c:pt idx="3">
                  <c:v>7</c:v>
                </c:pt>
                <c:pt idx="4">
                  <c:v>24</c:v>
                </c:pt>
                <c:pt idx="5">
                  <c:v>34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nein</c:v>
                </c:pt>
              </c:strCache>
            </c:strRef>
          </c:tx>
          <c:spPr>
            <a:solidFill>
              <a:srgbClr val="C00000"/>
            </a:solidFill>
            <a:ln w="28597">
              <a:noFill/>
            </a:ln>
          </c:spPr>
          <c:invertIfNegative val="0"/>
          <c:dLbls>
            <c:spPr>
              <a:noFill/>
              <a:ln w="28597">
                <a:noFill/>
              </a:ln>
            </c:spPr>
            <c:txPr>
              <a:bodyPr/>
              <a:lstStyle/>
              <a:p>
                <a:pPr>
                  <a:defRPr sz="901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Materielle Hilfen wie z.B. Überlassen von Räumen, Technik</c:v>
                </c:pt>
                <c:pt idx="1">
                  <c:v>Angebote und Service-Leistungen der Selbsthilfeunterstützung (z.B. Kontaktstellen, NAKOS) oder Dachverbänden (z.B. BAG Selbsthilfe, PARITAET, DHS)</c:v>
                </c:pt>
                <c:pt idx="2">
                  <c:v>Technische Beratung (z.B. zu Öffentlichkeitsarbeit, Medien, Websiteerstellung etc.)</c:v>
                </c:pt>
                <c:pt idx="3">
                  <c:v>Fachliche Beratung und Schulung zu Aspekten der Erkrankung/des Problems</c:v>
                </c:pt>
                <c:pt idx="4">
                  <c:v>Rechtliche Beratung</c:v>
                </c:pt>
                <c:pt idx="5">
                  <c:v>Sonstige professionelle Beratung  </c:v>
                </c:pt>
                <c:pt idx="6">
                  <c:v>Unterstützung bei Öffentlichkeitsarbeit / Veranstaltungen (z.B. PR-Agentur, Kongress-büro, Event-Management)</c:v>
                </c:pt>
                <c:pt idx="7">
                  <c:v>Organisations- und Personalentwicklungsberatung</c:v>
                </c:pt>
                <c:pt idx="8">
                  <c:v>Sonstige Hilfen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21</c:v>
                </c:pt>
                <c:pt idx="1">
                  <c:v>25</c:v>
                </c:pt>
                <c:pt idx="2">
                  <c:v>26</c:v>
                </c:pt>
                <c:pt idx="3">
                  <c:v>26</c:v>
                </c:pt>
                <c:pt idx="4">
                  <c:v>37</c:v>
                </c:pt>
                <c:pt idx="5">
                  <c:v>45</c:v>
                </c:pt>
                <c:pt idx="6">
                  <c:v>57</c:v>
                </c:pt>
                <c:pt idx="7">
                  <c:v>72</c:v>
                </c:pt>
                <c:pt idx="8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1388160"/>
        <c:axId val="131389696"/>
      </c:barChart>
      <c:catAx>
        <c:axId val="131388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5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131389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1389696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high"/>
        <c:spPr>
          <a:ln w="35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131388160"/>
        <c:crosses val="max"/>
        <c:crossBetween val="between"/>
        <c:majorUnit val="0.25"/>
      </c:valAx>
      <c:spPr>
        <a:noFill/>
        <a:ln w="28597">
          <a:noFill/>
        </a:ln>
      </c:spPr>
    </c:plotArea>
    <c:legend>
      <c:legendPos val="b"/>
      <c:layout>
        <c:manualLayout>
          <c:xMode val="edge"/>
          <c:yMode val="edge"/>
          <c:x val="0.3219818023841991"/>
          <c:y val="0.94945848375451258"/>
          <c:w val="0.63233289469007847"/>
          <c:h val="3.9711191335740074E-2"/>
        </c:manualLayout>
      </c:layout>
      <c:overlay val="0"/>
      <c:spPr>
        <a:noFill/>
        <a:ln w="28597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4" b="1" i="0" u="none" strike="noStrike" baseline="0">
          <a:solidFill>
            <a:srgbClr val="000000"/>
          </a:solidFill>
          <a:latin typeface="Cambria"/>
          <a:ea typeface="Cambria"/>
          <a:cs typeface="Cambria"/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Tabelle8!$B$2</c:f>
              <c:strCache>
                <c:ptCount val="1"/>
                <c:pt idx="0">
                  <c:v>SHG</c:v>
                </c:pt>
              </c:strCache>
            </c:strRef>
          </c:tx>
          <c:invertIfNegative val="0"/>
          <c:cat>
            <c:strRef>
              <c:f>Tabelle8!$A$3:$A$7</c:f>
              <c:strCache>
                <c:ptCount val="5"/>
                <c:pt idx="0">
                  <c:v>Sonstige</c:v>
                </c:pt>
                <c:pt idx="1">
                  <c:v>Pharmazeutische Firmen oder Hilfsmittelhersteller</c:v>
                </c:pt>
                <c:pt idx="2">
                  <c:v>Kommunale oder Landesbehörden/-ämter (Öffentliche Hand)</c:v>
                </c:pt>
                <c:pt idx="3">
                  <c:v>Private Spenden/Stiftungen</c:v>
                </c:pt>
                <c:pt idx="4">
                  <c:v>Kranken- und Pflegekassen</c:v>
                </c:pt>
              </c:strCache>
            </c:strRef>
          </c:cat>
          <c:val>
            <c:numRef>
              <c:f>Tabelle8!$B$3:$B$7</c:f>
              <c:numCache>
                <c:formatCode>General</c:formatCode>
                <c:ptCount val="5"/>
                <c:pt idx="0">
                  <c:v>30</c:v>
                </c:pt>
                <c:pt idx="1">
                  <c:v>5</c:v>
                </c:pt>
                <c:pt idx="2">
                  <c:v>35</c:v>
                </c:pt>
                <c:pt idx="3">
                  <c:v>28</c:v>
                </c:pt>
                <c:pt idx="4">
                  <c:v>64</c:v>
                </c:pt>
              </c:numCache>
            </c:numRef>
          </c:val>
        </c:ser>
        <c:ser>
          <c:idx val="1"/>
          <c:order val="1"/>
          <c:tx>
            <c:strRef>
              <c:f>Tabelle8!$C$2</c:f>
              <c:strCache>
                <c:ptCount val="1"/>
                <c:pt idx="0">
                  <c:v>SHO</c:v>
                </c:pt>
              </c:strCache>
            </c:strRef>
          </c:tx>
          <c:spPr>
            <a:solidFill>
              <a:srgbClr val="993300"/>
            </a:solidFill>
            <a:ln>
              <a:solidFill>
                <a:srgbClr val="993300"/>
              </a:solidFill>
            </a:ln>
          </c:spPr>
          <c:invertIfNegative val="0"/>
          <c:cat>
            <c:strRef>
              <c:f>Tabelle8!$A$3:$A$7</c:f>
              <c:strCache>
                <c:ptCount val="5"/>
                <c:pt idx="0">
                  <c:v>Sonstige</c:v>
                </c:pt>
                <c:pt idx="1">
                  <c:v>Pharmazeutische Firmen oder Hilfsmittelhersteller</c:v>
                </c:pt>
                <c:pt idx="2">
                  <c:v>Kommunale oder Landesbehörden/-ämter (Öffentliche Hand)</c:v>
                </c:pt>
                <c:pt idx="3">
                  <c:v>Private Spenden/Stiftungen</c:v>
                </c:pt>
                <c:pt idx="4">
                  <c:v>Kranken- und Pflegekassen</c:v>
                </c:pt>
              </c:strCache>
            </c:strRef>
          </c:cat>
          <c:val>
            <c:numRef>
              <c:f>Tabelle8!$C$3:$C$7</c:f>
              <c:numCache>
                <c:formatCode>General</c:formatCode>
                <c:ptCount val="5"/>
                <c:pt idx="0">
                  <c:v>46</c:v>
                </c:pt>
                <c:pt idx="1">
                  <c:v>26</c:v>
                </c:pt>
                <c:pt idx="2">
                  <c:v>39</c:v>
                </c:pt>
                <c:pt idx="3">
                  <c:v>75</c:v>
                </c:pt>
                <c:pt idx="4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599808"/>
        <c:axId val="136634368"/>
      </c:barChart>
      <c:catAx>
        <c:axId val="1365998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136634368"/>
        <c:crosses val="autoZero"/>
        <c:auto val="1"/>
        <c:lblAlgn val="ctr"/>
        <c:lblOffset val="100"/>
        <c:noMultiLvlLbl val="0"/>
      </c:catAx>
      <c:valAx>
        <c:axId val="1366343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65998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3300"/>
            </a:solidFill>
          </c:spPr>
          <c:invertIfNegative val="0"/>
          <c:cat>
            <c:strRef>
              <c:f>Tabelle10!$A$4:$A$8</c:f>
              <c:strCache>
                <c:ptCount val="5"/>
                <c:pt idx="0">
                  <c:v>willkürlich</c:v>
                </c:pt>
                <c:pt idx="1">
                  <c:v>transparent</c:v>
                </c:pt>
                <c:pt idx="2">
                  <c:v>im Ergebnis angemessen</c:v>
                </c:pt>
                <c:pt idx="3">
                  <c:v>gerecht</c:v>
                </c:pt>
                <c:pt idx="4">
                  <c:v>aufwendig</c:v>
                </c:pt>
              </c:strCache>
            </c:strRef>
          </c:cat>
          <c:val>
            <c:numRef>
              <c:f>Tabelle10!$B$4:$B$8</c:f>
              <c:numCache>
                <c:formatCode>General</c:formatCode>
                <c:ptCount val="5"/>
                <c:pt idx="0">
                  <c:v>34</c:v>
                </c:pt>
                <c:pt idx="1">
                  <c:v>39</c:v>
                </c:pt>
                <c:pt idx="2">
                  <c:v>64</c:v>
                </c:pt>
                <c:pt idx="3">
                  <c:v>68</c:v>
                </c:pt>
                <c:pt idx="4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740224"/>
        <c:axId val="136770688"/>
      </c:barChart>
      <c:catAx>
        <c:axId val="1367402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de-DE"/>
          </a:p>
        </c:txPr>
        <c:crossAx val="136770688"/>
        <c:crosses val="autoZero"/>
        <c:auto val="1"/>
        <c:lblAlgn val="ctr"/>
        <c:lblOffset val="100"/>
        <c:noMultiLvlLbl val="0"/>
      </c:catAx>
      <c:valAx>
        <c:axId val="136770688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367402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227" y="0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r">
              <a:defRPr sz="1100"/>
            </a:lvl1pPr>
          </a:lstStyle>
          <a:p>
            <a:fld id="{DCA0B905-C6B2-4740-B0BC-BB07EB88A817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2003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227" y="9372003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r">
              <a:defRPr sz="1100"/>
            </a:lvl1pPr>
          </a:lstStyle>
          <a:p>
            <a:fld id="{093B13BE-DBA9-4540-A9E2-9C29A03A4BF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49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031" cy="4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 defTabSz="948698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227" y="0"/>
            <a:ext cx="2919031" cy="4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 algn="r" defTabSz="948698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76" y="4686001"/>
            <a:ext cx="5389213" cy="443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003"/>
            <a:ext cx="2919031" cy="4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 defTabSz="948698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227" y="9372003"/>
            <a:ext cx="2919031" cy="4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 algn="r" defTabSz="948698" eaLnBrk="1" hangingPunct="1">
              <a:defRPr sz="1200"/>
            </a:lvl1pPr>
          </a:lstStyle>
          <a:p>
            <a:pPr>
              <a:defRPr/>
            </a:pPr>
            <a:fld id="{178D8E74-1A53-499C-B8B3-00F0686E8A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672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698">
              <a:defRPr>
                <a:solidFill>
                  <a:schemeClr val="tx1"/>
                </a:solidFill>
                <a:latin typeface="Arial" charset="0"/>
              </a:defRPr>
            </a:lvl1pPr>
            <a:lvl2pPr marL="711523" indent="-273663" defTabSz="948698">
              <a:defRPr>
                <a:solidFill>
                  <a:schemeClr val="tx1"/>
                </a:solidFill>
                <a:latin typeface="Arial" charset="0"/>
              </a:defRPr>
            </a:lvl2pPr>
            <a:lvl3pPr marL="1094651" indent="-218930" defTabSz="948698">
              <a:defRPr>
                <a:solidFill>
                  <a:schemeClr val="tx1"/>
                </a:solidFill>
                <a:latin typeface="Arial" charset="0"/>
              </a:defRPr>
            </a:lvl3pPr>
            <a:lvl4pPr marL="1532512" indent="-218930" defTabSz="948698">
              <a:defRPr>
                <a:solidFill>
                  <a:schemeClr val="tx1"/>
                </a:solidFill>
                <a:latin typeface="Arial" charset="0"/>
              </a:defRPr>
            </a:lvl4pPr>
            <a:lvl5pPr marL="1970372" indent="-218930" defTabSz="948698">
              <a:defRPr>
                <a:solidFill>
                  <a:schemeClr val="tx1"/>
                </a:solidFill>
                <a:latin typeface="Arial" charset="0"/>
              </a:defRPr>
            </a:lvl5pPr>
            <a:lvl6pPr marL="2408232" indent="-218930" defTabSz="948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6093" indent="-218930" defTabSz="948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3953" indent="-218930" defTabSz="948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21814" indent="-218930" defTabSz="948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F79B8C-823F-46FB-9CD1-A7EED1B2E86F}" type="slidenum">
              <a:rPr lang="de-DE" altLang="de-DE" smtClean="0"/>
              <a:pPr/>
              <a:t>1</a:t>
            </a:fld>
            <a:endParaRPr lang="de-DE" altLang="de-DE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1363"/>
            <a:ext cx="4929187" cy="369887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698">
              <a:defRPr>
                <a:solidFill>
                  <a:schemeClr val="tx1"/>
                </a:solidFill>
                <a:latin typeface="Arial" charset="0"/>
              </a:defRPr>
            </a:lvl1pPr>
            <a:lvl2pPr marL="711523" indent="-273663" defTabSz="948698">
              <a:defRPr>
                <a:solidFill>
                  <a:schemeClr val="tx1"/>
                </a:solidFill>
                <a:latin typeface="Arial" charset="0"/>
              </a:defRPr>
            </a:lvl2pPr>
            <a:lvl3pPr marL="1094651" indent="-218930" defTabSz="948698">
              <a:defRPr>
                <a:solidFill>
                  <a:schemeClr val="tx1"/>
                </a:solidFill>
                <a:latin typeface="Arial" charset="0"/>
              </a:defRPr>
            </a:lvl3pPr>
            <a:lvl4pPr marL="1532512" indent="-218930" defTabSz="948698">
              <a:defRPr>
                <a:solidFill>
                  <a:schemeClr val="tx1"/>
                </a:solidFill>
                <a:latin typeface="Arial" charset="0"/>
              </a:defRPr>
            </a:lvl4pPr>
            <a:lvl5pPr marL="1970372" indent="-218930" defTabSz="948698">
              <a:defRPr>
                <a:solidFill>
                  <a:schemeClr val="tx1"/>
                </a:solidFill>
                <a:latin typeface="Arial" charset="0"/>
              </a:defRPr>
            </a:lvl5pPr>
            <a:lvl6pPr marL="2408232" indent="-218930" defTabSz="948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6093" indent="-218930" defTabSz="948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3953" indent="-218930" defTabSz="948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21814" indent="-218930" defTabSz="948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F79B8C-823F-46FB-9CD1-A7EED1B2E86F}" type="slidenum">
              <a:rPr lang="de-DE" altLang="de-DE" smtClean="0"/>
              <a:pPr/>
              <a:t>2</a:t>
            </a:fld>
            <a:endParaRPr lang="de-DE" altLang="de-DE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1363"/>
            <a:ext cx="4929187" cy="369887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C7F7B-5514-4CF9-8096-447BD18A6435}" type="slidenum">
              <a:rPr lang="de-DE" altLang="de-DE"/>
              <a:pPr/>
              <a:t>35</a:t>
            </a:fld>
            <a:endParaRPr lang="de-DE" altLang="de-DE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1363"/>
            <a:ext cx="4929187" cy="3698875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698">
              <a:defRPr>
                <a:solidFill>
                  <a:schemeClr val="tx1"/>
                </a:solidFill>
                <a:latin typeface="Arial" charset="0"/>
              </a:defRPr>
            </a:lvl1pPr>
            <a:lvl2pPr marL="711523" indent="-273663" defTabSz="948698">
              <a:defRPr>
                <a:solidFill>
                  <a:schemeClr val="tx1"/>
                </a:solidFill>
                <a:latin typeface="Arial" charset="0"/>
              </a:defRPr>
            </a:lvl2pPr>
            <a:lvl3pPr marL="1094651" indent="-218930" defTabSz="948698">
              <a:defRPr>
                <a:solidFill>
                  <a:schemeClr val="tx1"/>
                </a:solidFill>
                <a:latin typeface="Arial" charset="0"/>
              </a:defRPr>
            </a:lvl3pPr>
            <a:lvl4pPr marL="1532512" indent="-218930" defTabSz="948698">
              <a:defRPr>
                <a:solidFill>
                  <a:schemeClr val="tx1"/>
                </a:solidFill>
                <a:latin typeface="Arial" charset="0"/>
              </a:defRPr>
            </a:lvl4pPr>
            <a:lvl5pPr marL="1970372" indent="-218930" defTabSz="948698">
              <a:defRPr>
                <a:solidFill>
                  <a:schemeClr val="tx1"/>
                </a:solidFill>
                <a:latin typeface="Arial" charset="0"/>
              </a:defRPr>
            </a:lvl5pPr>
            <a:lvl6pPr marL="2408232" indent="-218930" defTabSz="948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6093" indent="-218930" defTabSz="948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3953" indent="-218930" defTabSz="948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21814" indent="-218930" defTabSz="948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BDC934-08C6-4474-B71A-3244BE6D6D35}" type="slidenum">
              <a:rPr lang="de-DE" smtClean="0"/>
              <a:pPr/>
              <a:t>44</a:t>
            </a:fld>
            <a:endParaRPr lang="de-DE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1363"/>
            <a:ext cx="4929187" cy="36988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D503E-AF3A-4CCC-85EE-CAE673E85B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04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0C3DD-FFE6-404B-B34F-7F15CE173A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65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1981200" cy="5867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791200" cy="5867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C2397-F0B6-410E-B68D-AC936D5A0A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495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1219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905000"/>
            <a:ext cx="7924800" cy="45720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367B3-AFBB-4086-A3D4-5A98C35212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21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E49B1-688C-4404-873F-12220DDB2A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4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265E-C756-4865-9C34-2396106BBF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90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C2270-0205-4B44-8C82-CEF9180BD5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09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E37ED-C742-4AB2-8DE2-1BC412BAFE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48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F748-20F2-432F-A37C-DDCA56AB53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33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0DDEA-C304-42A5-A701-EC75C6A096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21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EF125-AF55-4FFD-A1D9-E7BC852B8F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13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48CDF-DD92-4DC3-B80B-4FA8DA7059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78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%20Panto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875"/>
            <a:ext cx="1644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792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792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40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9130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40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6400" y="659130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40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591300"/>
            <a:ext cx="457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pPr>
              <a:defRPr/>
            </a:pPr>
            <a:fld id="{36FA6615-1DD9-43BA-91D4-FBFBB0499A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525" y="520700"/>
            <a:ext cx="9134475" cy="9525"/>
          </a:xfrm>
          <a:prstGeom prst="line">
            <a:avLst/>
          </a:prstGeom>
          <a:noFill/>
          <a:ln w="63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0" y="6524625"/>
            <a:ext cx="9144000" cy="0"/>
          </a:xfrm>
          <a:prstGeom prst="line">
            <a:avLst/>
          </a:prstGeom>
          <a:noFill/>
          <a:ln w="63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4" name="Picture 10" descr="MHH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85725"/>
            <a:ext cx="1628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0"/>
            <a:ext cx="14811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Font typeface="Arial" charset="0"/>
        <a:buChar char="▌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Font typeface="Wingdings" pitchFamily="2" charset="2"/>
        <a:buChar char="§"/>
        <a:defRPr sz="20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-"/>
        <a:defRPr sz="20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2B6D"/>
        </a:buClr>
        <a:buChar char="»"/>
        <a:defRPr sz="1600">
          <a:solidFill>
            <a:srgbClr val="33333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2B6D"/>
        </a:buClr>
        <a:buChar char="»"/>
        <a:defRPr sz="1600">
          <a:solidFill>
            <a:srgbClr val="33333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2B6D"/>
        </a:buClr>
        <a:buChar char="»"/>
        <a:defRPr sz="1600">
          <a:solidFill>
            <a:srgbClr val="33333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2B6D"/>
        </a:buClr>
        <a:buChar char="»"/>
        <a:defRPr sz="1600">
          <a:solidFill>
            <a:srgbClr val="33333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2B6D"/>
        </a:buClr>
        <a:buChar char="»"/>
        <a:defRPr sz="1600"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fahl@uke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uke.de/shild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fahl@uke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uke.de/shild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520CF-1FD0-4534-8743-6C6C44BCC42E}" type="slidenum">
              <a:rPr lang="de-DE" altLang="de-DE"/>
              <a:pPr>
                <a:defRPr/>
              </a:pPr>
              <a:t>1</a:t>
            </a:fld>
            <a:endParaRPr lang="de-DE" altLang="de-DE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/>
              <a:t>Die zukünftige Rolle der Selbsthilfegruppen im Gesundheitswesen</a:t>
            </a:r>
            <a:endParaRPr lang="de-DE" altLang="de-DE" dirty="0" smtClean="0"/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17627"/>
            <a:ext cx="6400800" cy="2159645"/>
          </a:xfrm>
          <a:noFill/>
        </p:spPr>
        <p:txBody>
          <a:bodyPr/>
          <a:lstStyle/>
          <a:p>
            <a:r>
              <a:rPr lang="de-DE" altLang="de-DE" b="1" dirty="0">
                <a:solidFill>
                  <a:srgbClr val="292929"/>
                </a:solidFill>
              </a:rPr>
              <a:t>Selbsthilfe im Gesundheitswesen</a:t>
            </a:r>
            <a:r>
              <a:rPr lang="de-DE" altLang="de-DE" b="1" dirty="0" smtClean="0">
                <a:solidFill>
                  <a:srgbClr val="292929"/>
                </a:solidFill>
              </a:rPr>
              <a:t/>
            </a:r>
            <a:br>
              <a:rPr lang="de-DE" altLang="de-DE" b="1" dirty="0" smtClean="0">
                <a:solidFill>
                  <a:srgbClr val="292929"/>
                </a:solidFill>
              </a:rPr>
            </a:br>
            <a:r>
              <a:rPr lang="de-DE" altLang="de-DE" b="1" dirty="0">
                <a:solidFill>
                  <a:srgbClr val="292929"/>
                </a:solidFill>
              </a:rPr>
              <a:t>9</a:t>
            </a:r>
            <a:r>
              <a:rPr lang="de-DE" altLang="de-DE" b="1" dirty="0" smtClean="0">
                <a:solidFill>
                  <a:srgbClr val="292929"/>
                </a:solidFill>
              </a:rPr>
              <a:t>. Mai 2015 in Waiblingen</a:t>
            </a:r>
          </a:p>
          <a:p>
            <a:r>
              <a:rPr lang="de-DE" altLang="de-DE" sz="1800" dirty="0" smtClean="0">
                <a:solidFill>
                  <a:srgbClr val="292929"/>
                </a:solidFill>
              </a:rPr>
              <a:t>Christopher </a:t>
            </a:r>
            <a:r>
              <a:rPr lang="de-DE" altLang="de-DE" sz="1800" dirty="0" err="1" smtClean="0">
                <a:solidFill>
                  <a:srgbClr val="292929"/>
                </a:solidFill>
              </a:rPr>
              <a:t>Kofahl</a:t>
            </a:r>
            <a:r>
              <a:rPr lang="de-DE" altLang="de-DE" sz="1800" dirty="0" smtClean="0">
                <a:solidFill>
                  <a:srgbClr val="292929"/>
                </a:solidFill>
              </a:rPr>
              <a:t/>
            </a:r>
            <a:br>
              <a:rPr lang="de-DE" altLang="de-DE" sz="1800" dirty="0" smtClean="0">
                <a:solidFill>
                  <a:srgbClr val="292929"/>
                </a:solidFill>
              </a:rPr>
            </a:br>
            <a:r>
              <a:rPr lang="de-DE" altLang="de-DE" sz="1800" dirty="0" smtClean="0">
                <a:solidFill>
                  <a:srgbClr val="292929"/>
                </a:solidFill>
              </a:rPr>
              <a:t>Universitätsklinikum Hamburg-Eppendorf</a:t>
            </a:r>
            <a:br>
              <a:rPr lang="de-DE" altLang="de-DE" sz="1800" dirty="0" smtClean="0">
                <a:solidFill>
                  <a:srgbClr val="292929"/>
                </a:solidFill>
              </a:rPr>
            </a:br>
            <a:r>
              <a:rPr lang="de-DE" altLang="de-DE" sz="1800" dirty="0" smtClean="0">
                <a:solidFill>
                  <a:srgbClr val="292929"/>
                </a:solidFill>
              </a:rPr>
              <a:t>Institut für Medizinische Soziologie</a:t>
            </a:r>
            <a:br>
              <a:rPr lang="de-DE" altLang="de-DE" sz="1800" dirty="0" smtClean="0">
                <a:solidFill>
                  <a:srgbClr val="292929"/>
                </a:solidFill>
              </a:rPr>
            </a:br>
            <a:r>
              <a:rPr lang="de-DE" altLang="de-DE" sz="1800" dirty="0" smtClean="0">
                <a:solidFill>
                  <a:srgbClr val="292929"/>
                </a:solidFill>
                <a:hlinkClick r:id="rId3"/>
              </a:rPr>
              <a:t>kofahl@uke.de</a:t>
            </a:r>
            <a:r>
              <a:rPr lang="de-DE" altLang="de-DE" sz="1800" dirty="0" smtClean="0">
                <a:solidFill>
                  <a:srgbClr val="292929"/>
                </a:solidFill>
              </a:rPr>
              <a:t> </a:t>
            </a:r>
            <a:br>
              <a:rPr lang="de-DE" altLang="de-DE" sz="1800" dirty="0" smtClean="0">
                <a:solidFill>
                  <a:srgbClr val="292929"/>
                </a:solidFill>
              </a:rPr>
            </a:br>
            <a:r>
              <a:rPr lang="de-DE" altLang="de-DE" sz="1800" dirty="0" smtClean="0">
                <a:solidFill>
                  <a:srgbClr val="292929"/>
                </a:solidFill>
                <a:hlinkClick r:id="rId4"/>
              </a:rPr>
              <a:t>www.uke.de/shild/</a:t>
            </a:r>
            <a:r>
              <a:rPr lang="de-DE" altLang="de-DE" sz="1800" dirty="0" smtClean="0">
                <a:solidFill>
                  <a:srgbClr val="292929"/>
                </a:solidFill>
              </a:rPr>
              <a:t> 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92696"/>
            <a:ext cx="1152723" cy="10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1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Quantitative Struktur- und Bedarfsanalyse bei den </a:t>
            </a:r>
            <a:r>
              <a:rPr lang="de-DE" sz="2400" dirty="0" smtClean="0">
                <a:solidFill>
                  <a:srgbClr val="333333"/>
                </a:solidFill>
              </a:rPr>
              <a:t>Selbsthilfeorganisationen </a:t>
            </a:r>
            <a:r>
              <a:rPr lang="de-DE" sz="2400" dirty="0" smtClean="0"/>
              <a:t>- Methodischer Ablauf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38150" indent="-381000"/>
            <a:endParaRPr lang="de-DE" sz="2200" dirty="0" smtClean="0"/>
          </a:p>
          <a:p>
            <a:pPr marL="438150" indent="-381000"/>
            <a:r>
              <a:rPr lang="de-DE" sz="2200" dirty="0" smtClean="0"/>
              <a:t>Online-Umfrage </a:t>
            </a:r>
            <a:r>
              <a:rPr lang="de-DE" sz="2200" dirty="0" smtClean="0"/>
              <a:t>Herbst 2013</a:t>
            </a:r>
            <a:endParaRPr lang="de-DE" sz="2200" dirty="0"/>
          </a:p>
          <a:p>
            <a:pPr marL="438150" indent="-381000"/>
            <a:r>
              <a:rPr lang="de-DE" sz="2200" dirty="0"/>
              <a:t>167 </a:t>
            </a:r>
            <a:r>
              <a:rPr lang="de-DE" sz="2200" dirty="0" smtClean="0"/>
              <a:t>Bundesselbsthilfeorganisationen </a:t>
            </a:r>
            <a:r>
              <a:rPr lang="de-DE" sz="2200" dirty="0" smtClean="0"/>
              <a:t>+ </a:t>
            </a:r>
            <a:r>
              <a:rPr lang="de-DE" sz="2200" dirty="0" smtClean="0"/>
              <a:t>72 Landesvertretungen + 4 sonstige, </a:t>
            </a:r>
            <a:r>
              <a:rPr lang="de-DE" sz="2200" dirty="0" smtClean="0"/>
              <a:t>insgesamt </a:t>
            </a:r>
            <a:r>
              <a:rPr lang="de-DE" sz="2200" b="1" dirty="0" smtClean="0">
                <a:solidFill>
                  <a:srgbClr val="993300"/>
                </a:solidFill>
              </a:rPr>
              <a:t>N=243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B2325-3D13-4B59-BCAC-53652B306804}" type="slidenum">
              <a:rPr lang="de-DE"/>
              <a:pPr>
                <a:defRPr/>
              </a:pPr>
              <a:t>10</a:t>
            </a:fld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040"/>
            <a:ext cx="4896544" cy="4380165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Quantitative Struktur- und Bedarfsanalyse bei den </a:t>
            </a:r>
            <a:r>
              <a:rPr lang="de-DE" sz="2400" dirty="0" smtClean="0">
                <a:solidFill>
                  <a:srgbClr val="333333"/>
                </a:solidFill>
              </a:rPr>
              <a:t>Selbsthilfegruppen </a:t>
            </a:r>
            <a:r>
              <a:rPr lang="de-DE" sz="2400" dirty="0" smtClean="0"/>
              <a:t>- Methodischer Ablauf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38150" indent="-381000"/>
            <a:r>
              <a:rPr lang="de-DE" sz="2200" dirty="0" smtClean="0"/>
              <a:t>Befragung mit Papierfragebogen </a:t>
            </a:r>
            <a:r>
              <a:rPr lang="de-DE" sz="2200" dirty="0"/>
              <a:t>oder </a:t>
            </a:r>
            <a:r>
              <a:rPr lang="de-DE" sz="2200" dirty="0" smtClean="0"/>
              <a:t>online im Herbst 2013:</a:t>
            </a:r>
            <a:endParaRPr lang="de-DE" sz="2200" dirty="0"/>
          </a:p>
          <a:p>
            <a:pPr marL="838200" lvl="1" indent="-381000"/>
            <a:r>
              <a:rPr lang="de-DE" sz="1800" b="1" dirty="0" smtClean="0"/>
              <a:t>237</a:t>
            </a:r>
            <a:r>
              <a:rPr lang="de-DE" sz="1800" dirty="0" smtClean="0"/>
              <a:t> </a:t>
            </a:r>
            <a:r>
              <a:rPr lang="de-DE" sz="1800" dirty="0"/>
              <a:t>(von 985) Selbsthilfegruppen in Hamburg,</a:t>
            </a:r>
            <a:r>
              <a:rPr lang="de-DE" sz="1800" b="1" dirty="0"/>
              <a:t> </a:t>
            </a:r>
          </a:p>
          <a:p>
            <a:pPr marL="838200" lvl="1" indent="-381000"/>
            <a:r>
              <a:rPr lang="de-DE" sz="1800" b="1" dirty="0"/>
              <a:t>327</a:t>
            </a:r>
            <a:r>
              <a:rPr lang="de-DE" sz="1800" dirty="0"/>
              <a:t> von (1.497) Selbsthilfegruppen in Sachsen und </a:t>
            </a:r>
          </a:p>
          <a:p>
            <a:pPr marL="838200" lvl="1" indent="-381000"/>
            <a:r>
              <a:rPr lang="de-DE" sz="1800" b="1" dirty="0"/>
              <a:t>343</a:t>
            </a:r>
            <a:r>
              <a:rPr lang="de-DE" sz="1800" dirty="0"/>
              <a:t> (von 1.087) Selbsthilfegruppen in Niedersachsen sowie</a:t>
            </a:r>
          </a:p>
          <a:p>
            <a:pPr marL="838200" lvl="1" indent="-381000"/>
            <a:r>
              <a:rPr lang="de-DE" sz="1800" b="1" dirty="0"/>
              <a:t>207</a:t>
            </a:r>
            <a:r>
              <a:rPr lang="de-DE" sz="1800" i="1" dirty="0"/>
              <a:t> </a:t>
            </a:r>
            <a:r>
              <a:rPr lang="de-DE" sz="1800" dirty="0"/>
              <a:t>Selbsthilfegruppen aus anderen </a:t>
            </a:r>
            <a:r>
              <a:rPr lang="de-DE" sz="1800" dirty="0" smtClean="0"/>
              <a:t>Bundesländern</a:t>
            </a:r>
          </a:p>
          <a:p>
            <a:pPr marL="438150" indent="-381000"/>
            <a:r>
              <a:rPr lang="de-DE" sz="2200" dirty="0" smtClean="0"/>
              <a:t>Rücklauf insgesamt </a:t>
            </a:r>
            <a:r>
              <a:rPr lang="de-DE" sz="2200" b="1" dirty="0" smtClean="0">
                <a:solidFill>
                  <a:srgbClr val="993300"/>
                </a:solidFill>
              </a:rPr>
              <a:t>N=1.192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B2325-3D13-4B59-BCAC-53652B306804}" type="slidenum">
              <a:rPr lang="de-DE"/>
              <a:pPr>
                <a:defRPr/>
              </a:pPr>
              <a:t>11</a:t>
            </a:fld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762">
            <a:off x="4572835" y="4139169"/>
            <a:ext cx="4049046" cy="29504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5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1231900"/>
            <a:ext cx="7991102" cy="3022600"/>
          </a:xfrm>
        </p:spPr>
        <p:txBody>
          <a:bodyPr/>
          <a:lstStyle/>
          <a:p>
            <a:r>
              <a:rPr lang="de-DE" altLang="de-DE" sz="4400" dirty="0">
                <a:solidFill>
                  <a:srgbClr val="333333"/>
                </a:solidFill>
              </a:rPr>
              <a:t>Teil A</a:t>
            </a:r>
            <a:r>
              <a:rPr lang="de-DE" altLang="de-DE" sz="4400" dirty="0">
                <a:solidFill>
                  <a:srgbClr val="CCCCFF"/>
                </a:solidFill>
              </a:rPr>
              <a:t/>
            </a:r>
            <a:br>
              <a:rPr lang="de-DE" altLang="de-DE" sz="4400" dirty="0">
                <a:solidFill>
                  <a:srgbClr val="CCCCFF"/>
                </a:solidFill>
              </a:rPr>
            </a:br>
            <a:r>
              <a:rPr lang="de-DE" altLang="de-DE" sz="4400" dirty="0">
                <a:solidFill>
                  <a:srgbClr val="CCCCFF"/>
                </a:solidFill>
              </a:rPr>
              <a:t> </a:t>
            </a:r>
            <a:br>
              <a:rPr lang="de-DE" altLang="de-DE" sz="4400" dirty="0">
                <a:solidFill>
                  <a:srgbClr val="CCCCFF"/>
                </a:solidFill>
              </a:rPr>
            </a:br>
            <a:r>
              <a:rPr lang="de-DE" altLang="de-DE" sz="4400" dirty="0" smtClean="0"/>
              <a:t>Selbstbild, Ziele und </a:t>
            </a:r>
            <a:br>
              <a:rPr lang="de-DE" altLang="de-DE" sz="4400" dirty="0" smtClean="0"/>
            </a:br>
            <a:r>
              <a:rPr lang="de-DE" altLang="de-DE" sz="4400" dirty="0" smtClean="0"/>
              <a:t>organisatorische Herausforderungen</a:t>
            </a:r>
            <a:endParaRPr lang="de-DE" altLang="de-DE" sz="4400" dirty="0"/>
          </a:p>
        </p:txBody>
      </p:sp>
    </p:spTree>
    <p:extLst>
      <p:ext uri="{BB962C8B-B14F-4D97-AF65-F5344CB8AC3E}">
        <p14:creationId xmlns:p14="http://schemas.microsoft.com/office/powerpoint/2010/main" val="29365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SHO- und SHG-Aktivitäten: </a:t>
            </a:r>
            <a:br>
              <a:rPr lang="de-DE" dirty="0" smtClean="0"/>
            </a:br>
            <a:r>
              <a:rPr lang="de-DE" dirty="0" smtClean="0"/>
              <a:t>„gesundheitlich oder sozial”?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994279"/>
              </p:ext>
            </p:extLst>
          </p:nvPr>
        </p:nvGraphicFramePr>
        <p:xfrm>
          <a:off x="609600" y="1905000"/>
          <a:ext cx="7922840" cy="3540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843808" y="5989930"/>
            <a:ext cx="362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993300"/>
                </a:solidFill>
                <a:latin typeface="+mn-lt"/>
              </a:rPr>
              <a:t>Schwerpunktbereich</a:t>
            </a:r>
            <a:r>
              <a:rPr lang="en-GB" b="1" dirty="0" smtClean="0">
                <a:solidFill>
                  <a:srgbClr val="993300"/>
                </a:solidFill>
                <a:latin typeface="+mn-lt"/>
              </a:rPr>
              <a:t> der </a:t>
            </a:r>
            <a:r>
              <a:rPr lang="en-GB" b="1" dirty="0" err="1" smtClean="0">
                <a:solidFill>
                  <a:srgbClr val="993300"/>
                </a:solidFill>
                <a:latin typeface="+mn-lt"/>
              </a:rPr>
              <a:t>Aktivitäten</a:t>
            </a:r>
            <a:endParaRPr lang="en-GB" b="1" dirty="0" smtClean="0">
              <a:solidFill>
                <a:srgbClr val="993300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7504" y="5373216"/>
            <a:ext cx="162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+mn-lt"/>
              </a:rPr>
              <a:t>gesundheitlich</a:t>
            </a:r>
            <a:r>
              <a:rPr lang="en-GB" dirty="0" smtClean="0">
                <a:latin typeface="+mn-lt"/>
              </a:rPr>
              <a:t>-</a:t>
            </a:r>
          </a:p>
          <a:p>
            <a:pPr algn="ctr"/>
            <a:r>
              <a:rPr lang="en-GB" dirty="0" err="1" smtClean="0">
                <a:latin typeface="+mn-lt"/>
              </a:rPr>
              <a:t>medizinisch</a:t>
            </a:r>
            <a:endParaRPr lang="en-GB" dirty="0" smtClean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759406" y="5511715"/>
            <a:ext cx="70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+mn-lt"/>
              </a:rPr>
              <a:t>sozial</a:t>
            </a:r>
            <a:endParaRPr lang="en-GB" dirty="0" smtClean="0">
              <a:latin typeface="+mn-lt"/>
            </a:endParaRPr>
          </a:p>
        </p:txBody>
      </p:sp>
      <p:sp>
        <p:nvSpPr>
          <p:cNvPr id="9" name="Pfeil nach links und rechts 8"/>
          <p:cNvSpPr/>
          <p:nvPr/>
        </p:nvSpPr>
        <p:spPr bwMode="auto">
          <a:xfrm>
            <a:off x="1763688" y="5585465"/>
            <a:ext cx="5832648" cy="291807"/>
          </a:xfrm>
          <a:prstGeom prst="leftRightArrow">
            <a:avLst>
              <a:gd name="adj1" fmla="val 50000"/>
              <a:gd name="adj2" fmla="val 72790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315884">
            <a:off x="5823401" y="1896392"/>
            <a:ext cx="2791149" cy="2123658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Ganz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schön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</a:p>
          <a:p>
            <a:pPr algn="ctr"/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ganzheitlich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, </a:t>
            </a:r>
          </a:p>
          <a:p>
            <a:pPr algn="ctr"/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die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Selbsthilfe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!</a:t>
            </a:r>
            <a:endParaRPr lang="en-GB" sz="44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der SHO </a:t>
            </a:r>
            <a:br>
              <a:rPr lang="de-DE" dirty="0" smtClean="0"/>
            </a:br>
            <a:r>
              <a:rPr lang="de-DE" sz="2000" dirty="0" smtClean="0"/>
              <a:t>(in %, absteigend sortiert nach Prioritäten)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093653"/>
              </p:ext>
            </p:extLst>
          </p:nvPr>
        </p:nvGraphicFramePr>
        <p:xfrm>
          <a:off x="323528" y="1710302"/>
          <a:ext cx="85728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bgerundetes Rechteck 5"/>
          <p:cNvSpPr>
            <a:spLocks noChangeArrowheads="1"/>
          </p:cNvSpPr>
          <p:nvPr/>
        </p:nvSpPr>
        <p:spPr bwMode="auto">
          <a:xfrm>
            <a:off x="1619250" y="3222448"/>
            <a:ext cx="2736850" cy="265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6" name="Abgerundetes Rechteck 7"/>
          <p:cNvSpPr>
            <a:spLocks noChangeArrowheads="1"/>
          </p:cNvSpPr>
          <p:nvPr/>
        </p:nvSpPr>
        <p:spPr bwMode="auto">
          <a:xfrm>
            <a:off x="1619250" y="1732475"/>
            <a:ext cx="2736850" cy="265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3" name="Textfeld 2"/>
          <p:cNvSpPr txBox="1"/>
          <p:nvPr/>
        </p:nvSpPr>
        <p:spPr>
          <a:xfrm rot="20974756">
            <a:off x="4013186" y="3101082"/>
            <a:ext cx="3733714" cy="2123658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Bei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den SHO: </a:t>
            </a:r>
          </a:p>
          <a:p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Fast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alles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ein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Ziel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, </a:t>
            </a:r>
          </a:p>
          <a:p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fast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alles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wichtig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!</a:t>
            </a:r>
            <a:endParaRPr lang="en-GB" sz="44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8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der SHG </a:t>
            </a:r>
            <a:br>
              <a:rPr lang="de-DE" dirty="0" smtClean="0"/>
            </a:br>
            <a:r>
              <a:rPr lang="de-DE" sz="2000" dirty="0" smtClean="0"/>
              <a:t>(in </a:t>
            </a:r>
            <a:r>
              <a:rPr lang="de-DE" sz="2000" dirty="0"/>
              <a:t>%, absteigend sortiert nach Prioritäten)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969439"/>
              </p:ext>
            </p:extLst>
          </p:nvPr>
        </p:nvGraphicFramePr>
        <p:xfrm>
          <a:off x="323528" y="1710302"/>
          <a:ext cx="85728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bgerundetes Rechteck 5"/>
          <p:cNvSpPr>
            <a:spLocks noChangeArrowheads="1"/>
          </p:cNvSpPr>
          <p:nvPr/>
        </p:nvSpPr>
        <p:spPr bwMode="auto">
          <a:xfrm>
            <a:off x="1619250" y="3451919"/>
            <a:ext cx="2736850" cy="265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6" name="Abgerundetes Rechteck 7"/>
          <p:cNvSpPr>
            <a:spLocks noChangeArrowheads="1"/>
          </p:cNvSpPr>
          <p:nvPr/>
        </p:nvSpPr>
        <p:spPr bwMode="auto">
          <a:xfrm>
            <a:off x="1619250" y="2421433"/>
            <a:ext cx="2736850" cy="265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7" name="Textfeld 6"/>
          <p:cNvSpPr txBox="1"/>
          <p:nvPr/>
        </p:nvSpPr>
        <p:spPr>
          <a:xfrm rot="20974756">
            <a:off x="3066618" y="3101082"/>
            <a:ext cx="5626861" cy="2123658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Bei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den SHG: </a:t>
            </a:r>
          </a:p>
          <a:p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Ziele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häufiger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nach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innen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b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</a:b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gerichtet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,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seltener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nach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außen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!</a:t>
            </a:r>
            <a:endParaRPr lang="en-GB" sz="44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6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Erreichung</a:t>
            </a:r>
            <a:r>
              <a:rPr lang="en-GB" dirty="0" smtClean="0"/>
              <a:t> der von SHO und </a:t>
            </a:r>
            <a:r>
              <a:rPr lang="de-DE" dirty="0" smtClean="0"/>
              <a:t>SHG genannten Ziele</a:t>
            </a:r>
            <a:br>
              <a:rPr lang="de-DE" dirty="0" smtClean="0"/>
            </a:br>
            <a:r>
              <a:rPr lang="de-DE" sz="2000" dirty="0" smtClean="0"/>
              <a:t>(„gelingt sehr gut / gut” in %)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 bwMode="auto">
          <a:xfrm>
            <a:off x="8458200" y="6591300"/>
            <a:ext cx="457200" cy="152400"/>
          </a:xfrm>
          <a:prstGeom prst="rect">
            <a:avLst/>
          </a:prstGeom>
          <a:noFill/>
          <a:extLst/>
        </p:spPr>
        <p:txBody>
          <a:bodyPr/>
          <a:lstStyle/>
          <a:p>
            <a:pPr algn="r" eaLnBrk="0" hangingPunct="0">
              <a:defRPr/>
            </a:pPr>
            <a:fld id="{6FC54A0E-9F4C-4D47-BED3-0CE5C279F2F0}" type="slidenum">
              <a:rPr lang="de-DE" sz="800">
                <a:latin typeface="+mn-lt"/>
                <a:cs typeface="+mn-cs"/>
              </a:rPr>
              <a:pPr algn="r" eaLnBrk="0" hangingPunct="0">
                <a:defRPr/>
              </a:pPr>
              <a:t>16</a:t>
            </a:fld>
            <a:endParaRPr lang="de-DE" sz="800">
              <a:latin typeface="+mn-lt"/>
              <a:cs typeface="+mn-cs"/>
            </a:endParaRPr>
          </a:p>
        </p:txBody>
      </p:sp>
      <p:graphicFrame>
        <p:nvGraphicFramePr>
          <p:cNvPr id="2" name="Inhaltsplatzhalt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53179975"/>
              </p:ext>
            </p:extLst>
          </p:nvPr>
        </p:nvGraphicFramePr>
        <p:xfrm>
          <a:off x="539750" y="1700213"/>
          <a:ext cx="7924800" cy="484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bgerundetes Rechteck 2"/>
          <p:cNvSpPr>
            <a:spLocks noChangeArrowheads="1"/>
          </p:cNvSpPr>
          <p:nvPr/>
        </p:nvSpPr>
        <p:spPr bwMode="auto">
          <a:xfrm>
            <a:off x="755650" y="5648727"/>
            <a:ext cx="3600450" cy="5302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66566" name="Abgerundetes Rechteck 5"/>
          <p:cNvSpPr>
            <a:spLocks noChangeArrowheads="1"/>
          </p:cNvSpPr>
          <p:nvPr/>
        </p:nvSpPr>
        <p:spPr bwMode="auto">
          <a:xfrm>
            <a:off x="2484438" y="3451225"/>
            <a:ext cx="1871662" cy="265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66567" name="Abgerundetes Rechteck 7"/>
          <p:cNvSpPr>
            <a:spLocks noChangeArrowheads="1"/>
          </p:cNvSpPr>
          <p:nvPr/>
        </p:nvSpPr>
        <p:spPr bwMode="auto">
          <a:xfrm>
            <a:off x="1619250" y="1844675"/>
            <a:ext cx="2736850" cy="265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4432175" y="3884785"/>
            <a:ext cx="931913" cy="13849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--- </a:t>
            </a:r>
            <a:r>
              <a:rPr lang="en-GB" sz="9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</a:t>
            </a:r>
            <a:r>
              <a:rPr lang="en-GB" sz="9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icht</a:t>
            </a:r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9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gefragt</a:t>
            </a:r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---</a:t>
            </a:r>
            <a:endParaRPr lang="en-GB" sz="9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32175" y="4514637"/>
            <a:ext cx="931913" cy="13849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--- </a:t>
            </a:r>
            <a:r>
              <a:rPr lang="en-GB" sz="9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</a:t>
            </a:r>
            <a:r>
              <a:rPr lang="en-GB" sz="9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icht</a:t>
            </a:r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9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gefragt</a:t>
            </a:r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---</a:t>
            </a:r>
            <a:endParaRPr lang="en-GB" sz="9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 rot="20974756">
            <a:off x="3020135" y="3101082"/>
            <a:ext cx="5719836" cy="2123658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Immerhin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: </a:t>
            </a:r>
          </a:p>
          <a:p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Das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sieht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nach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selbstkritischen</a:t>
            </a:r>
            <a:r>
              <a:rPr lang="en-GB" sz="4400" b="1" dirty="0">
                <a:solidFill>
                  <a:srgbClr val="C00000"/>
                </a:solidFill>
                <a:latin typeface="Mistral" panose="03090702030407020403" pitchFamily="66" charset="0"/>
              </a:rPr>
              <a:t/>
            </a:r>
            <a:br>
              <a:rPr lang="en-GB" sz="4400" b="1" dirty="0">
                <a:solidFill>
                  <a:srgbClr val="C00000"/>
                </a:solidFill>
                <a:latin typeface="Mistral" panose="03090702030407020403" pitchFamily="66" charset="0"/>
              </a:rPr>
            </a:b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und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ehrlichen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Antworten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aus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!</a:t>
            </a:r>
            <a:endParaRPr lang="en-GB" sz="44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00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6566" grpId="0" animBg="1"/>
      <p:bldP spid="6656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Wichtige oder besonders zentrale Ziele für die nächsten 2 Jahre (Freitexte)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Nach außen gerichtete Ziele:</a:t>
            </a:r>
          </a:p>
          <a:p>
            <a:pPr lvl="1"/>
            <a:r>
              <a:rPr lang="de-DE" dirty="0" smtClean="0"/>
              <a:t>Mehr und jüngere Teilnehmer/innen gewinnen</a:t>
            </a:r>
          </a:p>
          <a:p>
            <a:pPr lvl="1"/>
            <a:r>
              <a:rPr lang="de-DE" dirty="0" smtClean="0"/>
              <a:t>Öffentlichkeitsarbeit intensivieren (Aufklärung, Information, Erhöhung Bekanntheitsgrad)</a:t>
            </a:r>
          </a:p>
          <a:p>
            <a:pPr lvl="1"/>
            <a:r>
              <a:rPr lang="de-DE" dirty="0" smtClean="0"/>
              <a:t>Kooperationen/Vernetzungen mit Fachleuten und Versorgungs-einrichtungen auf- und ausbauen (z.B. Besucherdienste) </a:t>
            </a:r>
          </a:p>
          <a:p>
            <a:pPr lvl="1"/>
            <a:r>
              <a:rPr lang="de-DE" dirty="0" smtClean="0"/>
              <a:t>Mehr Einflussnahme auf die Gesetzgebung</a:t>
            </a:r>
          </a:p>
          <a:p>
            <a:r>
              <a:rPr lang="de-DE" dirty="0" smtClean="0"/>
              <a:t>Nach innen gerichtete Ziele:</a:t>
            </a:r>
          </a:p>
          <a:p>
            <a:pPr lvl="1"/>
            <a:r>
              <a:rPr lang="de-DE" dirty="0" smtClean="0"/>
              <a:t>Stärkung der Selbsthilfegruppenarbeit von SHO</a:t>
            </a:r>
          </a:p>
          <a:p>
            <a:pPr lvl="1"/>
            <a:r>
              <a:rPr lang="de-DE" dirty="0" smtClean="0"/>
              <a:t>Qualifizierung und Aktivierung der Mitglieder</a:t>
            </a:r>
          </a:p>
          <a:p>
            <a:pPr lvl="1"/>
            <a:r>
              <a:rPr lang="de-DE" dirty="0" smtClean="0"/>
              <a:t>Zusammenhalt stärken, Isolation entgegenwirken</a:t>
            </a:r>
          </a:p>
          <a:p>
            <a:pPr lvl="1"/>
            <a:r>
              <a:rPr lang="de-DE" dirty="0" smtClean="0"/>
              <a:t>psychosoziale Unterstützung und Hilfe bieten 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EFA-0C43-45F2-BD9A-E4A25A2FF54F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57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568952" cy="1219200"/>
          </a:xfrm>
        </p:spPr>
        <p:txBody>
          <a:bodyPr/>
          <a:lstStyle/>
          <a:p>
            <a:r>
              <a:rPr lang="de-DE" dirty="0"/>
              <a:t>Organisatorische und interne </a:t>
            </a:r>
            <a:r>
              <a:rPr lang="de-DE" dirty="0" smtClean="0"/>
              <a:t>Herausforderungen - SHO</a:t>
            </a:r>
            <a:br>
              <a:rPr lang="de-DE" dirty="0" smtClean="0"/>
            </a:br>
            <a:r>
              <a:rPr lang="de-DE" sz="2000" dirty="0" smtClean="0"/>
              <a:t>(„trifft völlig / eher zu“ in </a:t>
            </a:r>
            <a:r>
              <a:rPr lang="de-DE" sz="2000" dirty="0"/>
              <a:t>%)</a:t>
            </a:r>
            <a:endParaRPr lang="en-GB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622658"/>
              </p:ext>
            </p:extLst>
          </p:nvPr>
        </p:nvGraphicFramePr>
        <p:xfrm>
          <a:off x="611560" y="1844824"/>
          <a:ext cx="7924800" cy="470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bgerundetes Rechteck 5"/>
          <p:cNvSpPr>
            <a:spLocks noChangeArrowheads="1"/>
          </p:cNvSpPr>
          <p:nvPr/>
        </p:nvSpPr>
        <p:spPr bwMode="auto">
          <a:xfrm>
            <a:off x="1691680" y="3645025"/>
            <a:ext cx="2448272" cy="26511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7" name="Abgerundetes Rechteck 5"/>
          <p:cNvSpPr>
            <a:spLocks noChangeArrowheads="1"/>
          </p:cNvSpPr>
          <p:nvPr/>
        </p:nvSpPr>
        <p:spPr bwMode="auto">
          <a:xfrm>
            <a:off x="2268290" y="2651880"/>
            <a:ext cx="1871662" cy="265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8" name="Abgerundetes Rechteck 7"/>
          <p:cNvSpPr>
            <a:spLocks noChangeArrowheads="1"/>
          </p:cNvSpPr>
          <p:nvPr/>
        </p:nvSpPr>
        <p:spPr bwMode="auto">
          <a:xfrm>
            <a:off x="683568" y="2335083"/>
            <a:ext cx="3456384" cy="265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grpSp>
        <p:nvGrpSpPr>
          <p:cNvPr id="23" name="Gruppieren 22"/>
          <p:cNvGrpSpPr/>
          <p:nvPr/>
        </p:nvGrpSpPr>
        <p:grpSpPr>
          <a:xfrm>
            <a:off x="4139952" y="1988840"/>
            <a:ext cx="4807655" cy="795597"/>
            <a:chOff x="4139952" y="1988840"/>
            <a:chExt cx="4807655" cy="795597"/>
          </a:xfrm>
        </p:grpSpPr>
        <p:sp>
          <p:nvSpPr>
            <p:cNvPr id="3" name="Textfeld 2"/>
            <p:cNvSpPr txBox="1"/>
            <p:nvPr/>
          </p:nvSpPr>
          <p:spPr>
            <a:xfrm>
              <a:off x="7812360" y="1988840"/>
              <a:ext cx="1135247" cy="307777"/>
            </a:xfrm>
            <a:prstGeom prst="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rho = 0,39**</a:t>
              </a:r>
              <a:endParaRPr lang="en-GB" sz="1400" dirty="0"/>
            </a:p>
          </p:txBody>
        </p:sp>
        <p:cxnSp>
          <p:nvCxnSpPr>
            <p:cNvPr id="12" name="Gerade Verbindung 11"/>
            <p:cNvCxnSpPr>
              <a:stCxn id="8" idx="3"/>
            </p:cNvCxnSpPr>
            <p:nvPr/>
          </p:nvCxnSpPr>
          <p:spPr bwMode="auto">
            <a:xfrm flipV="1">
              <a:off x="4139952" y="2142728"/>
              <a:ext cx="3672408" cy="32491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>
              <a:stCxn id="7" idx="3"/>
              <a:endCxn id="3" idx="1"/>
            </p:cNvCxnSpPr>
            <p:nvPr/>
          </p:nvCxnSpPr>
          <p:spPr bwMode="auto">
            <a:xfrm flipV="1">
              <a:off x="4139952" y="2142729"/>
              <a:ext cx="3672408" cy="6417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uppieren 23"/>
          <p:cNvGrpSpPr/>
          <p:nvPr/>
        </p:nvGrpSpPr>
        <p:grpSpPr>
          <a:xfrm>
            <a:off x="4139952" y="2467640"/>
            <a:ext cx="4807655" cy="1309941"/>
            <a:chOff x="4139952" y="2467640"/>
            <a:chExt cx="4807655" cy="1309941"/>
          </a:xfrm>
        </p:grpSpPr>
        <p:sp>
          <p:nvSpPr>
            <p:cNvPr id="9" name="Textfeld 8"/>
            <p:cNvSpPr txBox="1"/>
            <p:nvPr/>
          </p:nvSpPr>
          <p:spPr>
            <a:xfrm>
              <a:off x="7812360" y="2689175"/>
              <a:ext cx="1135247" cy="307777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rho = 0,33**</a:t>
              </a:r>
              <a:endParaRPr lang="en-GB" sz="1400" dirty="0"/>
            </a:p>
          </p:txBody>
        </p:sp>
        <p:cxnSp>
          <p:nvCxnSpPr>
            <p:cNvPr id="16" name="Gerade Verbindung 15"/>
            <p:cNvCxnSpPr>
              <a:stCxn id="6" idx="3"/>
              <a:endCxn id="9" idx="1"/>
            </p:cNvCxnSpPr>
            <p:nvPr/>
          </p:nvCxnSpPr>
          <p:spPr bwMode="auto">
            <a:xfrm flipV="1">
              <a:off x="4139952" y="2843064"/>
              <a:ext cx="3672408" cy="93451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>
              <a:off x="4139952" y="2467640"/>
              <a:ext cx="3672408" cy="3754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uppieren 24"/>
          <p:cNvGrpSpPr/>
          <p:nvPr/>
        </p:nvGrpSpPr>
        <p:grpSpPr>
          <a:xfrm>
            <a:off x="4139952" y="2784437"/>
            <a:ext cx="4807655" cy="993145"/>
            <a:chOff x="4139952" y="2784437"/>
            <a:chExt cx="4807655" cy="993145"/>
          </a:xfrm>
        </p:grpSpPr>
        <p:sp>
          <p:nvSpPr>
            <p:cNvPr id="10" name="Textfeld 9"/>
            <p:cNvSpPr txBox="1"/>
            <p:nvPr/>
          </p:nvSpPr>
          <p:spPr>
            <a:xfrm>
              <a:off x="7812360" y="3409255"/>
              <a:ext cx="1135247" cy="307777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rho = 0,38**</a:t>
              </a:r>
              <a:endParaRPr lang="en-GB" sz="1400" dirty="0"/>
            </a:p>
          </p:txBody>
        </p:sp>
        <p:cxnSp>
          <p:nvCxnSpPr>
            <p:cNvPr id="20" name="Gerade Verbindung 19"/>
            <p:cNvCxnSpPr/>
            <p:nvPr/>
          </p:nvCxnSpPr>
          <p:spPr bwMode="auto">
            <a:xfrm>
              <a:off x="4139952" y="2784437"/>
              <a:ext cx="3672408" cy="7787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>
              <a:endCxn id="10" idx="1"/>
            </p:cNvCxnSpPr>
            <p:nvPr/>
          </p:nvCxnSpPr>
          <p:spPr bwMode="auto">
            <a:xfrm flipV="1">
              <a:off x="4139952" y="3563144"/>
              <a:ext cx="3672408" cy="21443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357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 und interne </a:t>
            </a:r>
            <a:r>
              <a:rPr lang="de-DE" dirty="0" smtClean="0"/>
              <a:t>Schwierigkeiten von Hamburger SHG: 2013 im Vergleich mit 2003 (in %)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050007"/>
              </p:ext>
            </p:extLst>
          </p:nvPr>
        </p:nvGraphicFramePr>
        <p:xfrm>
          <a:off x="609600" y="1905000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 rot="367055">
            <a:off x="6000737" y="4015690"/>
            <a:ext cx="3012363" cy="2062103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  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Vieles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beim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Alten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, </a:t>
            </a:r>
            <a:b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</a:b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    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doch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manches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/>
            </a:r>
            <a:b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</a:b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&lt;---  </a:t>
            </a:r>
            <a:r>
              <a:rPr lang="en-GB" sz="3200" b="1" dirty="0" err="1">
                <a:solidFill>
                  <a:srgbClr val="C00000"/>
                </a:solidFill>
                <a:latin typeface="Mistral" panose="03090702030407020403" pitchFamily="66" charset="0"/>
              </a:rPr>
              <a:t>auch</a:t>
            </a:r>
            <a:r>
              <a:rPr lang="en-GB" sz="3200" b="1" dirty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nochmals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b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</a:b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      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verbessert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!</a:t>
            </a:r>
            <a:endParaRPr lang="en-GB" sz="32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Freihandform 2"/>
          <p:cNvSpPr/>
          <p:nvPr/>
        </p:nvSpPr>
        <p:spPr bwMode="auto">
          <a:xfrm>
            <a:off x="3291840" y="1607820"/>
            <a:ext cx="5029200" cy="114320"/>
          </a:xfrm>
          <a:custGeom>
            <a:avLst/>
            <a:gdLst>
              <a:gd name="connsiteX0" fmla="*/ 0 w 5029200"/>
              <a:gd name="connsiteY0" fmla="*/ 60960 h 114320"/>
              <a:gd name="connsiteX1" fmla="*/ 53340 w 5029200"/>
              <a:gd name="connsiteY1" fmla="*/ 53340 h 114320"/>
              <a:gd name="connsiteX2" fmla="*/ 121920 w 5029200"/>
              <a:gd name="connsiteY2" fmla="*/ 38100 h 114320"/>
              <a:gd name="connsiteX3" fmla="*/ 281940 w 5029200"/>
              <a:gd name="connsiteY3" fmla="*/ 22860 h 114320"/>
              <a:gd name="connsiteX4" fmla="*/ 449580 w 5029200"/>
              <a:gd name="connsiteY4" fmla="*/ 7620 h 114320"/>
              <a:gd name="connsiteX5" fmla="*/ 731520 w 5029200"/>
              <a:gd name="connsiteY5" fmla="*/ 15240 h 114320"/>
              <a:gd name="connsiteX6" fmla="*/ 777240 w 5029200"/>
              <a:gd name="connsiteY6" fmla="*/ 30480 h 114320"/>
              <a:gd name="connsiteX7" fmla="*/ 876300 w 5029200"/>
              <a:gd name="connsiteY7" fmla="*/ 38100 h 114320"/>
              <a:gd name="connsiteX8" fmla="*/ 967740 w 5029200"/>
              <a:gd name="connsiteY8" fmla="*/ 53340 h 114320"/>
              <a:gd name="connsiteX9" fmla="*/ 1005840 w 5029200"/>
              <a:gd name="connsiteY9" fmla="*/ 60960 h 114320"/>
              <a:gd name="connsiteX10" fmla="*/ 1036320 w 5029200"/>
              <a:gd name="connsiteY10" fmla="*/ 68580 h 114320"/>
              <a:gd name="connsiteX11" fmla="*/ 1097280 w 5029200"/>
              <a:gd name="connsiteY11" fmla="*/ 76200 h 114320"/>
              <a:gd name="connsiteX12" fmla="*/ 1135380 w 5029200"/>
              <a:gd name="connsiteY12" fmla="*/ 83820 h 114320"/>
              <a:gd name="connsiteX13" fmla="*/ 1226820 w 5029200"/>
              <a:gd name="connsiteY13" fmla="*/ 99060 h 114320"/>
              <a:gd name="connsiteX14" fmla="*/ 1630680 w 5029200"/>
              <a:gd name="connsiteY14" fmla="*/ 91440 h 114320"/>
              <a:gd name="connsiteX15" fmla="*/ 1706880 w 5029200"/>
              <a:gd name="connsiteY15" fmla="*/ 83820 h 114320"/>
              <a:gd name="connsiteX16" fmla="*/ 1798320 w 5029200"/>
              <a:gd name="connsiteY16" fmla="*/ 76200 h 114320"/>
              <a:gd name="connsiteX17" fmla="*/ 1844040 w 5029200"/>
              <a:gd name="connsiteY17" fmla="*/ 68580 h 114320"/>
              <a:gd name="connsiteX18" fmla="*/ 2087880 w 5029200"/>
              <a:gd name="connsiteY18" fmla="*/ 53340 h 114320"/>
              <a:gd name="connsiteX19" fmla="*/ 2217420 w 5029200"/>
              <a:gd name="connsiteY19" fmla="*/ 45720 h 114320"/>
              <a:gd name="connsiteX20" fmla="*/ 2659380 w 5029200"/>
              <a:gd name="connsiteY20" fmla="*/ 53340 h 114320"/>
              <a:gd name="connsiteX21" fmla="*/ 2712720 w 5029200"/>
              <a:gd name="connsiteY21" fmla="*/ 60960 h 114320"/>
              <a:gd name="connsiteX22" fmla="*/ 2811780 w 5029200"/>
              <a:gd name="connsiteY22" fmla="*/ 68580 h 114320"/>
              <a:gd name="connsiteX23" fmla="*/ 2903220 w 5029200"/>
              <a:gd name="connsiteY23" fmla="*/ 83820 h 114320"/>
              <a:gd name="connsiteX24" fmla="*/ 2933700 w 5029200"/>
              <a:gd name="connsiteY24" fmla="*/ 91440 h 114320"/>
              <a:gd name="connsiteX25" fmla="*/ 3390900 w 5029200"/>
              <a:gd name="connsiteY25" fmla="*/ 83820 h 114320"/>
              <a:gd name="connsiteX26" fmla="*/ 3543300 w 5029200"/>
              <a:gd name="connsiteY26" fmla="*/ 76200 h 114320"/>
              <a:gd name="connsiteX27" fmla="*/ 3566160 w 5029200"/>
              <a:gd name="connsiteY27" fmla="*/ 68580 h 114320"/>
              <a:gd name="connsiteX28" fmla="*/ 3733800 w 5029200"/>
              <a:gd name="connsiteY28" fmla="*/ 60960 h 114320"/>
              <a:gd name="connsiteX29" fmla="*/ 3817620 w 5029200"/>
              <a:gd name="connsiteY29" fmla="*/ 53340 h 114320"/>
              <a:gd name="connsiteX30" fmla="*/ 3863340 w 5029200"/>
              <a:gd name="connsiteY30" fmla="*/ 45720 h 114320"/>
              <a:gd name="connsiteX31" fmla="*/ 3924300 w 5029200"/>
              <a:gd name="connsiteY31" fmla="*/ 38100 h 114320"/>
              <a:gd name="connsiteX32" fmla="*/ 4015740 w 5029200"/>
              <a:gd name="connsiteY32" fmla="*/ 22860 h 114320"/>
              <a:gd name="connsiteX33" fmla="*/ 4038600 w 5029200"/>
              <a:gd name="connsiteY33" fmla="*/ 15240 h 114320"/>
              <a:gd name="connsiteX34" fmla="*/ 4084320 w 5029200"/>
              <a:gd name="connsiteY34" fmla="*/ 7620 h 114320"/>
              <a:gd name="connsiteX35" fmla="*/ 4183380 w 5029200"/>
              <a:gd name="connsiteY35" fmla="*/ 0 h 114320"/>
              <a:gd name="connsiteX36" fmla="*/ 4419600 w 5029200"/>
              <a:gd name="connsiteY36" fmla="*/ 7620 h 114320"/>
              <a:gd name="connsiteX37" fmla="*/ 4526280 w 5029200"/>
              <a:gd name="connsiteY37" fmla="*/ 22860 h 114320"/>
              <a:gd name="connsiteX38" fmla="*/ 4594860 w 5029200"/>
              <a:gd name="connsiteY38" fmla="*/ 30480 h 114320"/>
              <a:gd name="connsiteX39" fmla="*/ 4663440 w 5029200"/>
              <a:gd name="connsiteY39" fmla="*/ 45720 h 114320"/>
              <a:gd name="connsiteX40" fmla="*/ 4709160 w 5029200"/>
              <a:gd name="connsiteY40" fmla="*/ 53340 h 114320"/>
              <a:gd name="connsiteX41" fmla="*/ 4792980 w 5029200"/>
              <a:gd name="connsiteY41" fmla="*/ 68580 h 114320"/>
              <a:gd name="connsiteX42" fmla="*/ 4823460 w 5029200"/>
              <a:gd name="connsiteY42" fmla="*/ 76200 h 114320"/>
              <a:gd name="connsiteX43" fmla="*/ 4861560 w 5029200"/>
              <a:gd name="connsiteY43" fmla="*/ 83820 h 114320"/>
              <a:gd name="connsiteX44" fmla="*/ 4892040 w 5029200"/>
              <a:gd name="connsiteY44" fmla="*/ 91440 h 114320"/>
              <a:gd name="connsiteX45" fmla="*/ 4998720 w 5029200"/>
              <a:gd name="connsiteY45" fmla="*/ 106680 h 114320"/>
              <a:gd name="connsiteX46" fmla="*/ 5029200 w 5029200"/>
              <a:gd name="connsiteY46" fmla="*/ 114300 h 11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29200" h="114320">
                <a:moveTo>
                  <a:pt x="0" y="60960"/>
                </a:moveTo>
                <a:cubicBezTo>
                  <a:pt x="17780" y="58420"/>
                  <a:pt x="35669" y="56553"/>
                  <a:pt x="53340" y="53340"/>
                </a:cubicBezTo>
                <a:cubicBezTo>
                  <a:pt x="136772" y="38171"/>
                  <a:pt x="23604" y="53226"/>
                  <a:pt x="121920" y="38100"/>
                </a:cubicBezTo>
                <a:cubicBezTo>
                  <a:pt x="185552" y="28311"/>
                  <a:pt x="211286" y="28916"/>
                  <a:pt x="281940" y="22860"/>
                </a:cubicBezTo>
                <a:lnTo>
                  <a:pt x="449580" y="7620"/>
                </a:lnTo>
                <a:cubicBezTo>
                  <a:pt x="543560" y="10160"/>
                  <a:pt x="637734" y="8697"/>
                  <a:pt x="731520" y="15240"/>
                </a:cubicBezTo>
                <a:cubicBezTo>
                  <a:pt x="747545" y="16358"/>
                  <a:pt x="762000" y="25400"/>
                  <a:pt x="777240" y="30480"/>
                </a:cubicBezTo>
                <a:cubicBezTo>
                  <a:pt x="808658" y="40953"/>
                  <a:pt x="843280" y="35560"/>
                  <a:pt x="876300" y="38100"/>
                </a:cubicBezTo>
                <a:cubicBezTo>
                  <a:pt x="966090" y="56058"/>
                  <a:pt x="854321" y="34437"/>
                  <a:pt x="967740" y="53340"/>
                </a:cubicBezTo>
                <a:cubicBezTo>
                  <a:pt x="980515" y="55469"/>
                  <a:pt x="993197" y="58150"/>
                  <a:pt x="1005840" y="60960"/>
                </a:cubicBezTo>
                <a:cubicBezTo>
                  <a:pt x="1016063" y="63232"/>
                  <a:pt x="1025990" y="66858"/>
                  <a:pt x="1036320" y="68580"/>
                </a:cubicBezTo>
                <a:cubicBezTo>
                  <a:pt x="1056520" y="71947"/>
                  <a:pt x="1077040" y="73086"/>
                  <a:pt x="1097280" y="76200"/>
                </a:cubicBezTo>
                <a:cubicBezTo>
                  <a:pt x="1110081" y="78169"/>
                  <a:pt x="1122579" y="81851"/>
                  <a:pt x="1135380" y="83820"/>
                </a:cubicBezTo>
                <a:cubicBezTo>
                  <a:pt x="1228137" y="98090"/>
                  <a:pt x="1165526" y="83737"/>
                  <a:pt x="1226820" y="99060"/>
                </a:cubicBezTo>
                <a:lnTo>
                  <a:pt x="1630680" y="91440"/>
                </a:lnTo>
                <a:cubicBezTo>
                  <a:pt x="1656194" y="90630"/>
                  <a:pt x="1681458" y="86131"/>
                  <a:pt x="1706880" y="83820"/>
                </a:cubicBezTo>
                <a:lnTo>
                  <a:pt x="1798320" y="76200"/>
                </a:lnTo>
                <a:cubicBezTo>
                  <a:pt x="1813560" y="73660"/>
                  <a:pt x="1828675" y="70197"/>
                  <a:pt x="1844040" y="68580"/>
                </a:cubicBezTo>
                <a:cubicBezTo>
                  <a:pt x="1914504" y="61163"/>
                  <a:pt x="2022069" y="56996"/>
                  <a:pt x="2087880" y="53340"/>
                </a:cubicBezTo>
                <a:lnTo>
                  <a:pt x="2217420" y="45720"/>
                </a:lnTo>
                <a:lnTo>
                  <a:pt x="2659380" y="53340"/>
                </a:lnTo>
                <a:cubicBezTo>
                  <a:pt x="2677332" y="53892"/>
                  <a:pt x="2694849" y="59173"/>
                  <a:pt x="2712720" y="60960"/>
                </a:cubicBezTo>
                <a:cubicBezTo>
                  <a:pt x="2745673" y="64255"/>
                  <a:pt x="2778760" y="66040"/>
                  <a:pt x="2811780" y="68580"/>
                </a:cubicBezTo>
                <a:cubicBezTo>
                  <a:pt x="2880372" y="85728"/>
                  <a:pt x="2796192" y="65982"/>
                  <a:pt x="2903220" y="83820"/>
                </a:cubicBezTo>
                <a:cubicBezTo>
                  <a:pt x="2913550" y="85542"/>
                  <a:pt x="2923540" y="88900"/>
                  <a:pt x="2933700" y="91440"/>
                </a:cubicBezTo>
                <a:lnTo>
                  <a:pt x="3390900" y="83820"/>
                </a:lnTo>
                <a:cubicBezTo>
                  <a:pt x="3441748" y="82549"/>
                  <a:pt x="3492628" y="80606"/>
                  <a:pt x="3543300" y="76200"/>
                </a:cubicBezTo>
                <a:cubicBezTo>
                  <a:pt x="3551302" y="75504"/>
                  <a:pt x="3558153" y="69221"/>
                  <a:pt x="3566160" y="68580"/>
                </a:cubicBezTo>
                <a:cubicBezTo>
                  <a:pt x="3621920" y="64119"/>
                  <a:pt x="3677965" y="64344"/>
                  <a:pt x="3733800" y="60960"/>
                </a:cubicBezTo>
                <a:cubicBezTo>
                  <a:pt x="3761804" y="59263"/>
                  <a:pt x="3789757" y="56618"/>
                  <a:pt x="3817620" y="53340"/>
                </a:cubicBezTo>
                <a:cubicBezTo>
                  <a:pt x="3832964" y="51535"/>
                  <a:pt x="3848045" y="47905"/>
                  <a:pt x="3863340" y="45720"/>
                </a:cubicBezTo>
                <a:cubicBezTo>
                  <a:pt x="3883612" y="42824"/>
                  <a:pt x="3903980" y="40640"/>
                  <a:pt x="3924300" y="38100"/>
                </a:cubicBezTo>
                <a:cubicBezTo>
                  <a:pt x="3977893" y="20236"/>
                  <a:pt x="3913656" y="39874"/>
                  <a:pt x="4015740" y="22860"/>
                </a:cubicBezTo>
                <a:cubicBezTo>
                  <a:pt x="4023663" y="21540"/>
                  <a:pt x="4030759" y="16982"/>
                  <a:pt x="4038600" y="15240"/>
                </a:cubicBezTo>
                <a:cubicBezTo>
                  <a:pt x="4053682" y="11888"/>
                  <a:pt x="4068955" y="9237"/>
                  <a:pt x="4084320" y="7620"/>
                </a:cubicBezTo>
                <a:cubicBezTo>
                  <a:pt x="4117256" y="4153"/>
                  <a:pt x="4150360" y="2540"/>
                  <a:pt x="4183380" y="0"/>
                </a:cubicBezTo>
                <a:lnTo>
                  <a:pt x="4419600" y="7620"/>
                </a:lnTo>
                <a:cubicBezTo>
                  <a:pt x="4513734" y="12327"/>
                  <a:pt x="4458485" y="13175"/>
                  <a:pt x="4526280" y="22860"/>
                </a:cubicBezTo>
                <a:cubicBezTo>
                  <a:pt x="4549050" y="26113"/>
                  <a:pt x="4572090" y="27227"/>
                  <a:pt x="4594860" y="30480"/>
                </a:cubicBezTo>
                <a:cubicBezTo>
                  <a:pt x="4641439" y="37134"/>
                  <a:pt x="4621843" y="37401"/>
                  <a:pt x="4663440" y="45720"/>
                </a:cubicBezTo>
                <a:cubicBezTo>
                  <a:pt x="4678590" y="48750"/>
                  <a:pt x="4693920" y="50800"/>
                  <a:pt x="4709160" y="53340"/>
                </a:cubicBezTo>
                <a:cubicBezTo>
                  <a:pt x="4758206" y="69689"/>
                  <a:pt x="4706817" y="54220"/>
                  <a:pt x="4792980" y="68580"/>
                </a:cubicBezTo>
                <a:cubicBezTo>
                  <a:pt x="4803310" y="70302"/>
                  <a:pt x="4813237" y="73928"/>
                  <a:pt x="4823460" y="76200"/>
                </a:cubicBezTo>
                <a:cubicBezTo>
                  <a:pt x="4836103" y="79010"/>
                  <a:pt x="4848917" y="81010"/>
                  <a:pt x="4861560" y="83820"/>
                </a:cubicBezTo>
                <a:cubicBezTo>
                  <a:pt x="4871783" y="86092"/>
                  <a:pt x="4881771" y="89386"/>
                  <a:pt x="4892040" y="91440"/>
                </a:cubicBezTo>
                <a:cubicBezTo>
                  <a:pt x="4928662" y="98764"/>
                  <a:pt x="4961261" y="101998"/>
                  <a:pt x="4998720" y="106680"/>
                </a:cubicBezTo>
                <a:cubicBezTo>
                  <a:pt x="5023990" y="115103"/>
                  <a:pt x="5013548" y="114300"/>
                  <a:pt x="5029200" y="11430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520CF-1FD0-4534-8743-6C6C44BCC42E}" type="slidenum">
              <a:rPr lang="de-DE" altLang="de-DE"/>
              <a:pPr>
                <a:defRPr/>
              </a:pPr>
              <a:t>2</a:t>
            </a:fld>
            <a:endParaRPr lang="de-DE" altLang="de-DE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/>
              <a:t>Die zukünftige Rolle der Selbsthilfegruppen im Gesundheitswesen</a:t>
            </a:r>
            <a:endParaRPr lang="de-DE" altLang="de-DE" dirty="0" smtClean="0"/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17627"/>
            <a:ext cx="6400800" cy="2159645"/>
          </a:xfrm>
          <a:noFill/>
        </p:spPr>
        <p:txBody>
          <a:bodyPr/>
          <a:lstStyle/>
          <a:p>
            <a:r>
              <a:rPr lang="de-DE" altLang="de-DE" b="1" dirty="0">
                <a:solidFill>
                  <a:srgbClr val="292929"/>
                </a:solidFill>
              </a:rPr>
              <a:t>Selbsthilfe im Gesundheitswesen</a:t>
            </a:r>
            <a:r>
              <a:rPr lang="de-DE" altLang="de-DE" b="1" dirty="0" smtClean="0">
                <a:solidFill>
                  <a:srgbClr val="292929"/>
                </a:solidFill>
              </a:rPr>
              <a:t/>
            </a:r>
            <a:br>
              <a:rPr lang="de-DE" altLang="de-DE" b="1" dirty="0" smtClean="0">
                <a:solidFill>
                  <a:srgbClr val="292929"/>
                </a:solidFill>
              </a:rPr>
            </a:br>
            <a:r>
              <a:rPr lang="de-DE" altLang="de-DE" b="1" dirty="0">
                <a:solidFill>
                  <a:srgbClr val="292929"/>
                </a:solidFill>
              </a:rPr>
              <a:t>9</a:t>
            </a:r>
            <a:r>
              <a:rPr lang="de-DE" altLang="de-DE" b="1" dirty="0" smtClean="0">
                <a:solidFill>
                  <a:srgbClr val="292929"/>
                </a:solidFill>
              </a:rPr>
              <a:t>. Mai 2015 in Waiblingen</a:t>
            </a:r>
          </a:p>
          <a:p>
            <a:r>
              <a:rPr lang="de-DE" altLang="de-DE" sz="1800" dirty="0" smtClean="0">
                <a:solidFill>
                  <a:srgbClr val="292929"/>
                </a:solidFill>
              </a:rPr>
              <a:t>Christopher </a:t>
            </a:r>
            <a:r>
              <a:rPr lang="de-DE" altLang="de-DE" sz="1800" dirty="0" err="1" smtClean="0">
                <a:solidFill>
                  <a:srgbClr val="292929"/>
                </a:solidFill>
              </a:rPr>
              <a:t>Kofahl</a:t>
            </a:r>
            <a:r>
              <a:rPr lang="de-DE" altLang="de-DE" sz="1800" dirty="0" smtClean="0">
                <a:solidFill>
                  <a:srgbClr val="292929"/>
                </a:solidFill>
              </a:rPr>
              <a:t/>
            </a:r>
            <a:br>
              <a:rPr lang="de-DE" altLang="de-DE" sz="1800" dirty="0" smtClean="0">
                <a:solidFill>
                  <a:srgbClr val="292929"/>
                </a:solidFill>
              </a:rPr>
            </a:br>
            <a:r>
              <a:rPr lang="de-DE" altLang="de-DE" sz="1800" dirty="0" smtClean="0">
                <a:solidFill>
                  <a:srgbClr val="292929"/>
                </a:solidFill>
              </a:rPr>
              <a:t>Universitätsklinikum Hamburg-Eppendorf</a:t>
            </a:r>
            <a:br>
              <a:rPr lang="de-DE" altLang="de-DE" sz="1800" dirty="0" smtClean="0">
                <a:solidFill>
                  <a:srgbClr val="292929"/>
                </a:solidFill>
              </a:rPr>
            </a:br>
            <a:r>
              <a:rPr lang="de-DE" altLang="de-DE" sz="1800" dirty="0" smtClean="0">
                <a:solidFill>
                  <a:srgbClr val="292929"/>
                </a:solidFill>
              </a:rPr>
              <a:t>Institut für Medizinische Soziologie</a:t>
            </a:r>
            <a:br>
              <a:rPr lang="de-DE" altLang="de-DE" sz="1800" dirty="0" smtClean="0">
                <a:solidFill>
                  <a:srgbClr val="292929"/>
                </a:solidFill>
              </a:rPr>
            </a:br>
            <a:r>
              <a:rPr lang="de-DE" altLang="de-DE" sz="1800" dirty="0" smtClean="0">
                <a:solidFill>
                  <a:srgbClr val="292929"/>
                </a:solidFill>
                <a:hlinkClick r:id="rId3"/>
              </a:rPr>
              <a:t>kofahl@uke.de</a:t>
            </a:r>
            <a:r>
              <a:rPr lang="de-DE" altLang="de-DE" sz="1800" dirty="0" smtClean="0">
                <a:solidFill>
                  <a:srgbClr val="292929"/>
                </a:solidFill>
              </a:rPr>
              <a:t> </a:t>
            </a:r>
            <a:br>
              <a:rPr lang="de-DE" altLang="de-DE" sz="1800" dirty="0" smtClean="0">
                <a:solidFill>
                  <a:srgbClr val="292929"/>
                </a:solidFill>
              </a:rPr>
            </a:br>
            <a:r>
              <a:rPr lang="de-DE" altLang="de-DE" sz="1800" dirty="0" smtClean="0">
                <a:solidFill>
                  <a:srgbClr val="292929"/>
                </a:solidFill>
                <a:hlinkClick r:id="rId4"/>
              </a:rPr>
              <a:t>www.uke.de/shild/</a:t>
            </a:r>
            <a:r>
              <a:rPr lang="de-DE" altLang="de-DE" sz="1800" dirty="0" smtClean="0">
                <a:solidFill>
                  <a:srgbClr val="292929"/>
                </a:solidFill>
              </a:rPr>
              <a:t> 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92696"/>
            <a:ext cx="1152723" cy="10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ihandform 1"/>
          <p:cNvSpPr/>
          <p:nvPr/>
        </p:nvSpPr>
        <p:spPr bwMode="auto">
          <a:xfrm>
            <a:off x="1712422" y="2635135"/>
            <a:ext cx="1579418" cy="83127"/>
          </a:xfrm>
          <a:custGeom>
            <a:avLst/>
            <a:gdLst>
              <a:gd name="connsiteX0" fmla="*/ 0 w 1579418"/>
              <a:gd name="connsiteY0" fmla="*/ 83127 h 83127"/>
              <a:gd name="connsiteX1" fmla="*/ 41563 w 1579418"/>
              <a:gd name="connsiteY1" fmla="*/ 58189 h 83127"/>
              <a:gd name="connsiteX2" fmla="*/ 91440 w 1579418"/>
              <a:gd name="connsiteY2" fmla="*/ 41563 h 83127"/>
              <a:gd name="connsiteX3" fmla="*/ 149629 w 1579418"/>
              <a:gd name="connsiteY3" fmla="*/ 24938 h 83127"/>
              <a:gd name="connsiteX4" fmla="*/ 174567 w 1579418"/>
              <a:gd name="connsiteY4" fmla="*/ 16625 h 83127"/>
              <a:gd name="connsiteX5" fmla="*/ 232756 w 1579418"/>
              <a:gd name="connsiteY5" fmla="*/ 0 h 83127"/>
              <a:gd name="connsiteX6" fmla="*/ 407323 w 1579418"/>
              <a:gd name="connsiteY6" fmla="*/ 8312 h 83127"/>
              <a:gd name="connsiteX7" fmla="*/ 556953 w 1579418"/>
              <a:gd name="connsiteY7" fmla="*/ 24938 h 83127"/>
              <a:gd name="connsiteX8" fmla="*/ 623454 w 1579418"/>
              <a:gd name="connsiteY8" fmla="*/ 33250 h 83127"/>
              <a:gd name="connsiteX9" fmla="*/ 798022 w 1579418"/>
              <a:gd name="connsiteY9" fmla="*/ 24938 h 83127"/>
              <a:gd name="connsiteX10" fmla="*/ 856211 w 1579418"/>
              <a:gd name="connsiteY10" fmla="*/ 16625 h 83127"/>
              <a:gd name="connsiteX11" fmla="*/ 922713 w 1579418"/>
              <a:gd name="connsiteY11" fmla="*/ 8312 h 83127"/>
              <a:gd name="connsiteX12" fmla="*/ 1022465 w 1579418"/>
              <a:gd name="connsiteY12" fmla="*/ 0 h 83127"/>
              <a:gd name="connsiteX13" fmla="*/ 1188720 w 1579418"/>
              <a:gd name="connsiteY13" fmla="*/ 8312 h 83127"/>
              <a:gd name="connsiteX14" fmla="*/ 1213658 w 1579418"/>
              <a:gd name="connsiteY14" fmla="*/ 16625 h 83127"/>
              <a:gd name="connsiteX15" fmla="*/ 1255222 w 1579418"/>
              <a:gd name="connsiteY15" fmla="*/ 24938 h 83127"/>
              <a:gd name="connsiteX16" fmla="*/ 1388225 w 1579418"/>
              <a:gd name="connsiteY16" fmla="*/ 41563 h 83127"/>
              <a:gd name="connsiteX17" fmla="*/ 1579418 w 1579418"/>
              <a:gd name="connsiteY17" fmla="*/ 33250 h 8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79418" h="83127">
                <a:moveTo>
                  <a:pt x="0" y="83127"/>
                </a:moveTo>
                <a:cubicBezTo>
                  <a:pt x="13854" y="74814"/>
                  <a:pt x="26854" y="64875"/>
                  <a:pt x="41563" y="58189"/>
                </a:cubicBezTo>
                <a:cubicBezTo>
                  <a:pt x="57517" y="50937"/>
                  <a:pt x="74814" y="47105"/>
                  <a:pt x="91440" y="41563"/>
                </a:cubicBezTo>
                <a:cubicBezTo>
                  <a:pt x="151238" y="21630"/>
                  <a:pt x="76556" y="45815"/>
                  <a:pt x="149629" y="24938"/>
                </a:cubicBezTo>
                <a:cubicBezTo>
                  <a:pt x="158054" y="22531"/>
                  <a:pt x="166142" y="19032"/>
                  <a:pt x="174567" y="16625"/>
                </a:cubicBezTo>
                <a:cubicBezTo>
                  <a:pt x="247658" y="-4259"/>
                  <a:pt x="172943" y="19936"/>
                  <a:pt x="232756" y="0"/>
                </a:cubicBezTo>
                <a:lnTo>
                  <a:pt x="407323" y="8312"/>
                </a:lnTo>
                <a:cubicBezTo>
                  <a:pt x="492365" y="13627"/>
                  <a:pt x="485053" y="15352"/>
                  <a:pt x="556953" y="24938"/>
                </a:cubicBezTo>
                <a:lnTo>
                  <a:pt x="623454" y="33250"/>
                </a:lnTo>
                <a:cubicBezTo>
                  <a:pt x="681643" y="30479"/>
                  <a:pt x="739915" y="29088"/>
                  <a:pt x="798022" y="24938"/>
                </a:cubicBezTo>
                <a:cubicBezTo>
                  <a:pt x="817565" y="23542"/>
                  <a:pt x="836790" y="19215"/>
                  <a:pt x="856211" y="16625"/>
                </a:cubicBezTo>
                <a:cubicBezTo>
                  <a:pt x="878355" y="13672"/>
                  <a:pt x="900484" y="10535"/>
                  <a:pt x="922713" y="8312"/>
                </a:cubicBezTo>
                <a:cubicBezTo>
                  <a:pt x="955913" y="4992"/>
                  <a:pt x="989214" y="2771"/>
                  <a:pt x="1022465" y="0"/>
                </a:cubicBezTo>
                <a:cubicBezTo>
                  <a:pt x="1077883" y="2771"/>
                  <a:pt x="1133441" y="3505"/>
                  <a:pt x="1188720" y="8312"/>
                </a:cubicBezTo>
                <a:cubicBezTo>
                  <a:pt x="1197449" y="9071"/>
                  <a:pt x="1205157" y="14500"/>
                  <a:pt x="1213658" y="16625"/>
                </a:cubicBezTo>
                <a:cubicBezTo>
                  <a:pt x="1227365" y="20052"/>
                  <a:pt x="1241217" y="23071"/>
                  <a:pt x="1255222" y="24938"/>
                </a:cubicBezTo>
                <a:cubicBezTo>
                  <a:pt x="1455001" y="51574"/>
                  <a:pt x="1250427" y="18596"/>
                  <a:pt x="1388225" y="41563"/>
                </a:cubicBezTo>
                <a:cubicBezTo>
                  <a:pt x="1451950" y="38666"/>
                  <a:pt x="1515627" y="33250"/>
                  <a:pt x="1579418" y="3325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 rot="21023820">
            <a:off x="1830633" y="1837093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 smtClean="0">
                <a:solidFill>
                  <a:srgbClr val="FF0000"/>
                </a:solidFill>
                <a:latin typeface="Mistral" panose="03090702030407020403" pitchFamily="66" charset="0"/>
              </a:rPr>
              <a:t>derzeitige</a:t>
            </a:r>
            <a:endParaRPr lang="en-GB" sz="3600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949173" y="2783737"/>
            <a:ext cx="2871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600" dirty="0" err="1">
                <a:solidFill>
                  <a:srgbClr val="FF0000"/>
                </a:solidFill>
                <a:latin typeface="Mistral" panose="03090702030407020403" pitchFamily="66" charset="0"/>
              </a:rPr>
              <a:t>m</a:t>
            </a:r>
            <a:r>
              <a:rPr lang="en-GB" sz="3600" dirty="0" err="1" smtClean="0">
                <a:solidFill>
                  <a:srgbClr val="FF0000"/>
                </a:solidFill>
                <a:latin typeface="Mistral" panose="03090702030407020403" pitchFamily="66" charset="0"/>
              </a:rPr>
              <a:t>it</a:t>
            </a:r>
            <a:r>
              <a:rPr lang="en-GB" sz="36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Mistral" panose="03090702030407020403" pitchFamily="66" charset="0"/>
              </a:rPr>
              <a:t>Blick</a:t>
            </a:r>
            <a:r>
              <a:rPr lang="en-GB" sz="36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 auf die </a:t>
            </a:r>
            <a:br>
              <a:rPr lang="en-GB" sz="3600" dirty="0" smtClean="0">
                <a:solidFill>
                  <a:srgbClr val="FF0000"/>
                </a:solidFill>
                <a:latin typeface="Mistral" panose="03090702030407020403" pitchFamily="66" charset="0"/>
              </a:rPr>
            </a:br>
            <a:r>
              <a:rPr lang="en-GB" sz="3600" dirty="0" err="1" smtClean="0">
                <a:solidFill>
                  <a:srgbClr val="FF0000"/>
                </a:solidFill>
                <a:latin typeface="Mistral" panose="03090702030407020403" pitchFamily="66" charset="0"/>
              </a:rPr>
              <a:t>Zukunft</a:t>
            </a:r>
            <a:endParaRPr lang="en-GB" sz="3600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1231900"/>
            <a:ext cx="8063110" cy="3022600"/>
          </a:xfrm>
        </p:spPr>
        <p:txBody>
          <a:bodyPr/>
          <a:lstStyle/>
          <a:p>
            <a:r>
              <a:rPr lang="de-DE" altLang="de-DE" sz="4400" dirty="0">
                <a:solidFill>
                  <a:srgbClr val="333333"/>
                </a:solidFill>
              </a:rPr>
              <a:t>Teil </a:t>
            </a:r>
            <a:r>
              <a:rPr lang="de-DE" altLang="de-DE" sz="4400" dirty="0" smtClean="0">
                <a:solidFill>
                  <a:srgbClr val="333333"/>
                </a:solidFill>
              </a:rPr>
              <a:t>B</a:t>
            </a:r>
            <a:r>
              <a:rPr lang="de-DE" altLang="de-DE" sz="4400" dirty="0">
                <a:solidFill>
                  <a:srgbClr val="CCCCFF"/>
                </a:solidFill>
              </a:rPr>
              <a:t/>
            </a:r>
            <a:br>
              <a:rPr lang="de-DE" altLang="de-DE" sz="4400" dirty="0">
                <a:solidFill>
                  <a:srgbClr val="CCCCFF"/>
                </a:solidFill>
              </a:rPr>
            </a:br>
            <a:r>
              <a:rPr lang="de-DE" altLang="de-DE" sz="4400" dirty="0">
                <a:solidFill>
                  <a:srgbClr val="CCCCFF"/>
                </a:solidFill>
              </a:rPr>
              <a:t> </a:t>
            </a:r>
            <a:br>
              <a:rPr lang="de-DE" altLang="de-DE" sz="4400" dirty="0">
                <a:solidFill>
                  <a:srgbClr val="CCCCFF"/>
                </a:solidFill>
              </a:rPr>
            </a:br>
            <a:r>
              <a:rPr lang="de-DE" altLang="de-DE" sz="4400" dirty="0" smtClean="0"/>
              <a:t>Personelle, materielle und finanzielle Unterstützung</a:t>
            </a:r>
            <a:endParaRPr lang="de-DE" altLang="de-DE" sz="4400" dirty="0"/>
          </a:p>
        </p:txBody>
      </p:sp>
    </p:spTree>
    <p:extLst>
      <p:ext uri="{BB962C8B-B14F-4D97-AF65-F5344CB8AC3E}">
        <p14:creationId xmlns:p14="http://schemas.microsoft.com/office/powerpoint/2010/main" val="29365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Von den SHO </a:t>
            </a:r>
            <a:r>
              <a:rPr lang="en-GB" dirty="0" err="1" smtClean="0"/>
              <a:t>genutzte</a:t>
            </a:r>
            <a:r>
              <a:rPr lang="en-GB" dirty="0" smtClean="0"/>
              <a:t> </a:t>
            </a:r>
            <a:r>
              <a:rPr lang="en-GB" dirty="0" err="1" smtClean="0"/>
              <a:t>Unterstützungsleistungen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/>
              <a:t>(</a:t>
            </a:r>
            <a:r>
              <a:rPr lang="en-GB" sz="2000" dirty="0" err="1" smtClean="0"/>
              <a:t>Angaben</a:t>
            </a:r>
            <a:r>
              <a:rPr lang="en-GB" sz="2000" dirty="0" smtClean="0"/>
              <a:t> </a:t>
            </a:r>
            <a:r>
              <a:rPr lang="en-GB" sz="2000" dirty="0"/>
              <a:t>in %)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959152"/>
              </p:ext>
            </p:extLst>
          </p:nvPr>
        </p:nvGraphicFramePr>
        <p:xfrm>
          <a:off x="295176" y="1916832"/>
          <a:ext cx="8553648" cy="451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 rot="20974756">
            <a:off x="5832534" y="3421152"/>
            <a:ext cx="3437159" cy="2308324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Mmh</a:t>
            </a:r>
            <a:r>
              <a:rPr lang="en-GB" sz="36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, </a:t>
            </a:r>
            <a:r>
              <a:rPr lang="en-GB" sz="36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ist</a:t>
            </a:r>
            <a:r>
              <a:rPr lang="en-GB" sz="36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das nun </a:t>
            </a:r>
            <a:br>
              <a:rPr lang="en-GB" sz="3600" b="1" dirty="0" smtClean="0">
                <a:solidFill>
                  <a:srgbClr val="C00000"/>
                </a:solidFill>
                <a:latin typeface="Mistral" panose="03090702030407020403" pitchFamily="66" charset="0"/>
              </a:rPr>
            </a:br>
            <a:r>
              <a:rPr lang="en-GB" sz="36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eher</a:t>
            </a:r>
            <a:r>
              <a:rPr lang="en-GB" sz="36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viel</a:t>
            </a:r>
            <a:r>
              <a:rPr lang="en-GB" sz="36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oder</a:t>
            </a:r>
            <a:r>
              <a:rPr lang="en-GB" sz="36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eher</a:t>
            </a:r>
            <a:r>
              <a:rPr lang="en-GB" sz="36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br>
              <a:rPr lang="en-GB" sz="3600" b="1" dirty="0" smtClean="0">
                <a:solidFill>
                  <a:srgbClr val="C00000"/>
                </a:solidFill>
                <a:latin typeface="Mistral" panose="03090702030407020403" pitchFamily="66" charset="0"/>
              </a:rPr>
            </a:br>
            <a:r>
              <a:rPr lang="en-GB" sz="36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wenig</a:t>
            </a:r>
            <a:r>
              <a:rPr lang="en-GB" sz="36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an </a:t>
            </a:r>
            <a:r>
              <a:rPr lang="en-GB" sz="36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kostenfreier</a:t>
            </a:r>
            <a:r>
              <a:rPr lang="en-GB" sz="36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br>
              <a:rPr lang="en-GB" sz="3600" b="1" dirty="0" smtClean="0">
                <a:solidFill>
                  <a:srgbClr val="C00000"/>
                </a:solidFill>
                <a:latin typeface="Mistral" panose="03090702030407020403" pitchFamily="66" charset="0"/>
              </a:rPr>
            </a:br>
            <a:r>
              <a:rPr lang="en-GB" sz="36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Unterstützung</a:t>
            </a:r>
            <a:r>
              <a:rPr lang="en-GB" sz="36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???</a:t>
            </a:r>
            <a:endParaRPr lang="en-GB" sz="36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4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Wünsche/Vorschläge zur Verbesserung der </a:t>
            </a:r>
            <a:r>
              <a:rPr lang="de-DE" dirty="0" smtClean="0"/>
              <a:t>Arbeitssituation (Freitextangaben</a:t>
            </a:r>
            <a:r>
              <a:rPr lang="de-DE" dirty="0"/>
              <a:t>)</a:t>
            </a:r>
            <a:endParaRPr lang="de-DE" dirty="0" smtClean="0"/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200" dirty="0" smtClean="0"/>
              <a:t>Höhere Pauschalfinanzierung und Reduzierung des bürokratischen Aufwands bei den Antragsverfahren  </a:t>
            </a:r>
          </a:p>
          <a:p>
            <a:r>
              <a:rPr lang="de-DE" sz="2200" dirty="0" smtClean="0"/>
              <a:t>Dauerhafte, finanziell abgesicherte hauptamtliche Stellen (SHO)</a:t>
            </a:r>
          </a:p>
          <a:p>
            <a:r>
              <a:rPr lang="de-DE" sz="2200" dirty="0" smtClean="0"/>
              <a:t>Unterstützung bei der Öffentlichkeitsarbeit (z.B. Informationen in Medien, Internet)</a:t>
            </a:r>
          </a:p>
          <a:p>
            <a:r>
              <a:rPr lang="de-DE" sz="2200" dirty="0"/>
              <a:t>Mehr, bessere und günstige Räumlichkeiten (barrierefrei)</a:t>
            </a:r>
          </a:p>
          <a:p>
            <a:r>
              <a:rPr lang="de-DE" sz="2200" dirty="0" smtClean="0"/>
              <a:t>Bessere Kooperation mit Fachleuten (Ärzte, Kliniken, Psychologen, Therapeuten)</a:t>
            </a:r>
          </a:p>
          <a:p>
            <a:r>
              <a:rPr lang="de-DE" sz="2200" dirty="0" smtClean="0"/>
              <a:t>Bessere interne Kommunikation, aber auch Vernetzung mit anderen SHO/SHG</a:t>
            </a:r>
          </a:p>
          <a:p>
            <a:r>
              <a:rPr lang="de-DE" sz="2200" dirty="0"/>
              <a:t>Z</a:t>
            </a:r>
            <a:r>
              <a:rPr lang="de-DE" sz="2200" dirty="0" smtClean="0"/>
              <a:t>usätzliche Qualifizierungsmöglichkeiten für ehrenamtliche Mitglieder</a:t>
            </a:r>
          </a:p>
          <a:p>
            <a:endParaRPr lang="de-DE" sz="22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CEEFA-0C43-45F2-BD9A-E4A25A2FF54F}" type="slidenum">
              <a:rPr lang="de-DE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8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Inanspruchnahme</a:t>
            </a:r>
            <a:r>
              <a:rPr lang="en-GB" dirty="0" smtClean="0"/>
              <a:t> </a:t>
            </a:r>
            <a:r>
              <a:rPr lang="en-GB" dirty="0" err="1" smtClean="0"/>
              <a:t>externer</a:t>
            </a:r>
            <a:r>
              <a:rPr lang="en-GB" dirty="0" smtClean="0"/>
              <a:t> </a:t>
            </a:r>
            <a:r>
              <a:rPr lang="en-GB" dirty="0" err="1" smtClean="0"/>
              <a:t>finanzieller</a:t>
            </a:r>
            <a:r>
              <a:rPr lang="en-GB" dirty="0" smtClean="0"/>
              <a:t> </a:t>
            </a:r>
            <a:r>
              <a:rPr lang="en-GB" dirty="0" err="1" smtClean="0"/>
              <a:t>Hilfen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sz="2000" dirty="0" smtClean="0"/>
              <a:t>(</a:t>
            </a:r>
            <a:r>
              <a:rPr lang="de-DE" sz="2000" dirty="0"/>
              <a:t>„</a:t>
            </a:r>
            <a:r>
              <a:rPr lang="en-GB" sz="2000" dirty="0" err="1" smtClean="0"/>
              <a:t>ja</a:t>
            </a:r>
            <a:r>
              <a:rPr lang="en-GB" sz="2000" dirty="0" smtClean="0"/>
              <a:t>” in </a:t>
            </a:r>
            <a:r>
              <a:rPr lang="en-GB" sz="2000" dirty="0"/>
              <a:t>%)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317572"/>
              </p:ext>
            </p:extLst>
          </p:nvPr>
        </p:nvGraphicFramePr>
        <p:xfrm>
          <a:off x="609600" y="1905000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 rot="20722295">
            <a:off x="4980968" y="4100032"/>
            <a:ext cx="3711272" cy="2062103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  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Hier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ist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auch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der </a:t>
            </a:r>
            <a:b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</a:b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   Hamburger SHG-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Topf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/>
            </a:r>
            <a:b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</a:b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&lt;-- 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dabei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, also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auch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noch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/>
            </a:r>
            <a:b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</a:b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      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Krankenkasse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! </a:t>
            </a:r>
            <a:endParaRPr lang="en-GB" sz="32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Summe der finanziellen Mittel </a:t>
            </a:r>
            <a:br>
              <a:rPr lang="de-DE" dirty="0" smtClean="0"/>
            </a:br>
            <a:r>
              <a:rPr lang="de-DE" dirty="0" smtClean="0"/>
              <a:t>in den letzten 12 Monaten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844824"/>
            <a:ext cx="7924800" cy="4752528"/>
          </a:xfrm>
        </p:spPr>
        <p:txBody>
          <a:bodyPr/>
          <a:lstStyle/>
          <a:p>
            <a:r>
              <a:rPr lang="de-DE" b="1" dirty="0" smtClean="0"/>
              <a:t>SHO:</a:t>
            </a:r>
          </a:p>
          <a:p>
            <a:pPr lvl="1"/>
            <a:r>
              <a:rPr lang="de-DE" sz="2400" dirty="0" smtClean="0"/>
              <a:t>im Durchschnitt 220.000 €</a:t>
            </a:r>
          </a:p>
          <a:p>
            <a:pPr lvl="1"/>
            <a:r>
              <a:rPr lang="de-DE" sz="2400" dirty="0" smtClean="0"/>
              <a:t>davon 80.000 € aus Mitgliedsbeiträgen</a:t>
            </a:r>
          </a:p>
          <a:p>
            <a:pPr lvl="1"/>
            <a:r>
              <a:rPr lang="de-DE" sz="2400" dirty="0" smtClean="0"/>
              <a:t>Für (nur) etwas mehr als einem Drittel der SHO ist der Bedarf damit gedeckt.</a:t>
            </a:r>
          </a:p>
          <a:p>
            <a:pPr lvl="1"/>
            <a:endParaRPr lang="de-DE" dirty="0" smtClean="0"/>
          </a:p>
          <a:p>
            <a:r>
              <a:rPr lang="de-DE" b="1" dirty="0" smtClean="0"/>
              <a:t>SHG:</a:t>
            </a:r>
          </a:p>
          <a:p>
            <a:pPr lvl="1"/>
            <a:r>
              <a:rPr lang="de-DE" sz="2400" dirty="0" smtClean="0"/>
              <a:t>im Durchschnitt 1.760 €</a:t>
            </a:r>
          </a:p>
          <a:p>
            <a:pPr lvl="1"/>
            <a:r>
              <a:rPr lang="de-DE" sz="2400" dirty="0" smtClean="0"/>
              <a:t>davon 390 € nur aus Beiträgen der Mitglieder </a:t>
            </a:r>
          </a:p>
          <a:p>
            <a:pPr lvl="1"/>
            <a:r>
              <a:rPr lang="de-DE" sz="2400" dirty="0" smtClean="0"/>
              <a:t>Für (immerhin) ca. zwei Drittel der SHG ist der Bedarf damit gedeckt.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 rot="20978790">
            <a:off x="2268180" y="3165038"/>
            <a:ext cx="5017720" cy="2062103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Die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Anteile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aus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Mitgliedsbeiträgen</a:t>
            </a:r>
            <a:endParaRPr lang="en-GB" sz="3200" b="1" dirty="0" smtClean="0">
              <a:solidFill>
                <a:srgbClr val="C00000"/>
              </a:solidFill>
              <a:latin typeface="Mistral" panose="03090702030407020403" pitchFamily="66" charset="0"/>
            </a:endParaRPr>
          </a:p>
          <a:p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Sind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aber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u="sng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sehr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unterschiedlich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–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bei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</a:p>
          <a:p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manchen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fast gar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nicht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,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bei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anderen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</a:p>
          <a:p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fast 100 %!</a:t>
            </a:r>
            <a:endParaRPr lang="en-GB" sz="32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7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Einschätzung der Antrags- und Vergabeverfahren der Selbsthilfeförderung – nur SHO gefragt</a:t>
            </a:r>
            <a:br>
              <a:rPr lang="de-DE" dirty="0" smtClean="0"/>
            </a:br>
            <a:r>
              <a:rPr lang="de-DE" sz="2000" dirty="0" smtClean="0"/>
              <a:t>(„trifft völlig / eher zu“ in %)</a:t>
            </a:r>
            <a:endParaRPr lang="en-GB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344993"/>
              </p:ext>
            </p:extLst>
          </p:nvPr>
        </p:nvGraphicFramePr>
        <p:xfrm>
          <a:off x="609600" y="1905000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334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„Reichen </a:t>
            </a:r>
            <a:r>
              <a:rPr lang="de-DE" dirty="0"/>
              <a:t>die zur Verfügung stehenden Mittel für Ihre SHO aus</a:t>
            </a:r>
            <a:r>
              <a:rPr lang="de-DE" dirty="0" smtClean="0"/>
              <a:t>?“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746501"/>
              </p:ext>
            </p:extLst>
          </p:nvPr>
        </p:nvGraphicFramePr>
        <p:xfrm>
          <a:off x="611560" y="2564904"/>
          <a:ext cx="7920880" cy="385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/>
          <p:cNvSpPr txBox="1"/>
          <p:nvPr/>
        </p:nvSpPr>
        <p:spPr>
          <a:xfrm rot="21362794">
            <a:off x="3143001" y="3855801"/>
            <a:ext cx="4113627" cy="2554545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Das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sieht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bei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den SHG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besser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</a:p>
          <a:p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aus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,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aber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vielleicht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haben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die </a:t>
            </a:r>
          </a:p>
          <a:p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sich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ja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auch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weniger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Verant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- </a:t>
            </a:r>
          </a:p>
          <a:p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wortung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gegenüber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anderen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</a:p>
          <a:p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“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aufgebürdet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”?</a:t>
            </a:r>
            <a:endParaRPr lang="en-GB" sz="32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1231900"/>
            <a:ext cx="7991102" cy="3022600"/>
          </a:xfrm>
        </p:spPr>
        <p:txBody>
          <a:bodyPr/>
          <a:lstStyle/>
          <a:p>
            <a:r>
              <a:rPr lang="de-DE" altLang="de-DE" sz="4400" dirty="0">
                <a:solidFill>
                  <a:srgbClr val="333333"/>
                </a:solidFill>
              </a:rPr>
              <a:t>Teil C</a:t>
            </a:r>
            <a:r>
              <a:rPr lang="de-DE" altLang="de-DE" sz="4400" dirty="0">
                <a:solidFill>
                  <a:srgbClr val="CCCCFF"/>
                </a:solidFill>
              </a:rPr>
              <a:t/>
            </a:r>
            <a:br>
              <a:rPr lang="de-DE" altLang="de-DE" sz="4400" dirty="0">
                <a:solidFill>
                  <a:srgbClr val="CCCCFF"/>
                </a:solidFill>
              </a:rPr>
            </a:br>
            <a:r>
              <a:rPr lang="de-DE" altLang="de-DE" sz="4400" dirty="0">
                <a:solidFill>
                  <a:srgbClr val="CCCCFF"/>
                </a:solidFill>
              </a:rPr>
              <a:t> </a:t>
            </a:r>
            <a:br>
              <a:rPr lang="de-DE" altLang="de-DE" sz="4400" dirty="0">
                <a:solidFill>
                  <a:srgbClr val="CCCCFF"/>
                </a:solidFill>
              </a:rPr>
            </a:br>
            <a:r>
              <a:rPr lang="de-DE" altLang="de-DE" sz="4400" dirty="0" smtClean="0"/>
              <a:t>Kooperationen und politische Beteiligungsmöglichkeiten</a:t>
            </a:r>
            <a:endParaRPr lang="de-DE" altLang="de-DE" sz="4400" dirty="0"/>
          </a:p>
        </p:txBody>
      </p:sp>
    </p:spTree>
    <p:extLst>
      <p:ext uri="{BB962C8B-B14F-4D97-AF65-F5344CB8AC3E}">
        <p14:creationId xmlns:p14="http://schemas.microsoft.com/office/powerpoint/2010/main" val="30830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Haben Sie in den letzten 2 Jahren mit den genannten Partnern kooperiert? (SHO)</a:t>
            </a:r>
            <a:br>
              <a:rPr lang="de-DE" dirty="0" smtClean="0"/>
            </a:br>
            <a:r>
              <a:rPr lang="de-DE" sz="2000" dirty="0" smtClean="0"/>
              <a:t>(„ja, regelmäßig / gelegentlich“ in %)</a:t>
            </a:r>
            <a:endParaRPr lang="en-GB" sz="2000" dirty="0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 bwMode="auto">
          <a:xfrm>
            <a:off x="8458200" y="6591300"/>
            <a:ext cx="457200" cy="152400"/>
          </a:xfrm>
          <a:prstGeom prst="rect">
            <a:avLst/>
          </a:prstGeom>
          <a:noFill/>
          <a:extLst/>
        </p:spPr>
        <p:txBody>
          <a:bodyPr/>
          <a:lstStyle/>
          <a:p>
            <a:pPr algn="r" eaLnBrk="0" hangingPunct="0">
              <a:defRPr/>
            </a:pPr>
            <a:fld id="{01F968A4-7C61-4EDE-89FC-055D5606E776}" type="slidenum">
              <a:rPr lang="de-DE" sz="800">
                <a:latin typeface="+mn-lt"/>
                <a:cs typeface="+mn-cs"/>
              </a:rPr>
              <a:pPr algn="r" eaLnBrk="0" hangingPunct="0">
                <a:defRPr/>
              </a:pPr>
              <a:t>28</a:t>
            </a:fld>
            <a:endParaRPr lang="de-DE" sz="800">
              <a:latin typeface="+mn-lt"/>
              <a:cs typeface="+mn-cs"/>
            </a:endParaRPr>
          </a:p>
        </p:txBody>
      </p:sp>
      <p:graphicFrame>
        <p:nvGraphicFramePr>
          <p:cNvPr id="2" name="Inhaltsplatzhalt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02983203"/>
              </p:ext>
            </p:extLst>
          </p:nvPr>
        </p:nvGraphicFramePr>
        <p:xfrm>
          <a:off x="609600" y="1905000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93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Haben Sie in den letzten 2 Jahren mit den genannten Partnern kooperiert? (SHG)</a:t>
            </a:r>
            <a:br>
              <a:rPr lang="de-DE" dirty="0" smtClean="0"/>
            </a:br>
            <a:r>
              <a:rPr lang="de-DE" sz="2000" dirty="0" smtClean="0"/>
              <a:t>(„ja, regelmäßig / gelegentlich“ in %)</a:t>
            </a:r>
            <a:endParaRPr lang="en-GB" sz="2000" dirty="0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 bwMode="auto">
          <a:xfrm>
            <a:off x="8458200" y="6591300"/>
            <a:ext cx="457200" cy="152400"/>
          </a:xfrm>
          <a:prstGeom prst="rect">
            <a:avLst/>
          </a:prstGeom>
          <a:noFill/>
          <a:extLst/>
        </p:spPr>
        <p:txBody>
          <a:bodyPr/>
          <a:lstStyle/>
          <a:p>
            <a:pPr algn="r" eaLnBrk="0" hangingPunct="0">
              <a:defRPr/>
            </a:pPr>
            <a:fld id="{01F968A4-7C61-4EDE-89FC-055D5606E776}" type="slidenum">
              <a:rPr lang="de-DE" sz="800">
                <a:latin typeface="+mn-lt"/>
                <a:cs typeface="+mn-cs"/>
              </a:rPr>
              <a:pPr algn="r" eaLnBrk="0" hangingPunct="0">
                <a:defRPr/>
              </a:pPr>
              <a:t>29</a:t>
            </a:fld>
            <a:endParaRPr lang="de-DE" sz="800">
              <a:latin typeface="+mn-lt"/>
              <a:cs typeface="+mn-cs"/>
            </a:endParaRPr>
          </a:p>
        </p:txBody>
      </p:sp>
      <p:graphicFrame>
        <p:nvGraphicFramePr>
          <p:cNvPr id="2" name="Inhaltsplatzhalt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34819935"/>
              </p:ext>
            </p:extLst>
          </p:nvPr>
        </p:nvGraphicFramePr>
        <p:xfrm>
          <a:off x="609600" y="1905000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51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aus den Umfragen mit Vertreter/innen von Selbsthilfegruppen und -</a:t>
            </a:r>
            <a:r>
              <a:rPr lang="de-DE" dirty="0" smtClean="0"/>
              <a:t>organisationen </a:t>
            </a:r>
            <a:r>
              <a:rPr lang="en-GB" dirty="0" err="1" smtClean="0"/>
              <a:t>im</a:t>
            </a:r>
            <a:r>
              <a:rPr lang="en-GB" dirty="0" smtClean="0"/>
              <a:t> </a:t>
            </a:r>
            <a:r>
              <a:rPr lang="en-GB" dirty="0" err="1" smtClean="0"/>
              <a:t>Rahmen</a:t>
            </a:r>
            <a:r>
              <a:rPr lang="en-GB" dirty="0" smtClean="0"/>
              <a:t> der SHILD-</a:t>
            </a:r>
            <a:r>
              <a:rPr lang="en-GB" dirty="0" err="1" smtClean="0"/>
              <a:t>Studie</a:t>
            </a:r>
            <a:endParaRPr lang="en-GB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pSp>
        <p:nvGrpSpPr>
          <p:cNvPr id="13" name="Gruppieren 12"/>
          <p:cNvGrpSpPr/>
          <p:nvPr/>
        </p:nvGrpSpPr>
        <p:grpSpPr>
          <a:xfrm>
            <a:off x="2124174" y="4234620"/>
            <a:ext cx="7077579" cy="1446550"/>
            <a:chOff x="2124174" y="4234620"/>
            <a:chExt cx="7077579" cy="1446550"/>
          </a:xfrm>
        </p:grpSpPr>
        <p:sp>
          <p:nvSpPr>
            <p:cNvPr id="7" name="Textfeld 6"/>
            <p:cNvSpPr txBox="1"/>
            <p:nvPr/>
          </p:nvSpPr>
          <p:spPr>
            <a:xfrm rot="20974756">
              <a:off x="2124174" y="4234620"/>
              <a:ext cx="7077579" cy="1446550"/>
            </a:xfrm>
            <a:prstGeom prst="rect">
              <a:avLst/>
            </a:prstGeom>
            <a:solidFill>
              <a:srgbClr val="FFC000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sz="4400" b="1" dirty="0" err="1" smtClean="0">
                  <a:solidFill>
                    <a:srgbClr val="C00000"/>
                  </a:solidFill>
                  <a:latin typeface="Mistral" panose="03090702030407020403" pitchFamily="66" charset="0"/>
                </a:rPr>
                <a:t>Mit</a:t>
              </a:r>
              <a:r>
                <a:rPr lang="en-GB" sz="4400" b="1" dirty="0" smtClean="0">
                  <a:solidFill>
                    <a:srgbClr val="C00000"/>
                  </a:solidFill>
                  <a:latin typeface="Mistral" panose="03090702030407020403" pitchFamily="66" charset="0"/>
                </a:rPr>
                <a:t> </a:t>
              </a:r>
              <a:r>
                <a:rPr lang="en-GB" sz="4400" b="1" dirty="0" err="1" smtClean="0">
                  <a:solidFill>
                    <a:srgbClr val="C00000"/>
                  </a:solidFill>
                  <a:latin typeface="Mistral" panose="03090702030407020403" pitchFamily="66" charset="0"/>
                </a:rPr>
                <a:t>zahlreichen</a:t>
              </a:r>
              <a:r>
                <a:rPr lang="en-GB" sz="4400" b="1" dirty="0" smtClean="0">
                  <a:solidFill>
                    <a:srgbClr val="C00000"/>
                  </a:solidFill>
                  <a:latin typeface="Mistral" panose="03090702030407020403" pitchFamily="66" charset="0"/>
                </a:rPr>
                <a:t> </a:t>
              </a:r>
              <a:r>
                <a:rPr lang="en-GB" sz="4400" b="1" dirty="0" err="1" smtClean="0">
                  <a:solidFill>
                    <a:srgbClr val="C00000"/>
                  </a:solidFill>
                  <a:latin typeface="Mistral" panose="03090702030407020403" pitchFamily="66" charset="0"/>
                </a:rPr>
                <a:t>Abbildungen</a:t>
              </a:r>
              <a:r>
                <a:rPr lang="en-GB" sz="4400" b="1" dirty="0" smtClean="0">
                  <a:solidFill>
                    <a:srgbClr val="C00000"/>
                  </a:solidFill>
                  <a:latin typeface="Mistral" panose="03090702030407020403" pitchFamily="66" charset="0"/>
                </a:rPr>
                <a:t> in </a:t>
              </a:r>
              <a:r>
                <a:rPr lang="en-GB" sz="4400" b="1" dirty="0" err="1" smtClean="0">
                  <a:solidFill>
                    <a:srgbClr val="C00000"/>
                  </a:solidFill>
                  <a:latin typeface="Mistral" panose="03090702030407020403" pitchFamily="66" charset="0"/>
                </a:rPr>
                <a:t>Farbe</a:t>
              </a:r>
              <a:r>
                <a:rPr lang="en-GB" sz="4400" b="1" dirty="0" smtClean="0">
                  <a:solidFill>
                    <a:srgbClr val="C00000"/>
                  </a:solidFill>
                  <a:latin typeface="Mistral" panose="03090702030407020403" pitchFamily="66" charset="0"/>
                </a:rPr>
                <a:t> </a:t>
              </a:r>
              <a:br>
                <a:rPr lang="en-GB" sz="4400" b="1" dirty="0" smtClean="0">
                  <a:solidFill>
                    <a:srgbClr val="C00000"/>
                  </a:solidFill>
                  <a:latin typeface="Mistral" panose="03090702030407020403" pitchFamily="66" charset="0"/>
                </a:rPr>
              </a:br>
              <a:r>
                <a:rPr lang="en-GB" sz="4400" b="1" dirty="0" smtClean="0">
                  <a:solidFill>
                    <a:srgbClr val="C00000"/>
                  </a:solidFill>
                  <a:latin typeface="Mistral" panose="03090702030407020403" pitchFamily="66" charset="0"/>
                </a:rPr>
                <a:t>und </a:t>
              </a:r>
              <a:r>
                <a:rPr lang="en-GB" sz="4400" b="1" dirty="0" err="1" smtClean="0">
                  <a:solidFill>
                    <a:srgbClr val="C00000"/>
                  </a:solidFill>
                  <a:latin typeface="Mistral" panose="03090702030407020403" pitchFamily="66" charset="0"/>
                </a:rPr>
                <a:t>persönlichen</a:t>
              </a:r>
              <a:r>
                <a:rPr lang="en-GB" sz="4400" b="1" dirty="0" smtClean="0">
                  <a:solidFill>
                    <a:srgbClr val="C00000"/>
                  </a:solidFill>
                  <a:latin typeface="Mistral" panose="03090702030407020403" pitchFamily="66" charset="0"/>
                </a:rPr>
                <a:t> </a:t>
              </a:r>
              <a:r>
                <a:rPr lang="en-GB" sz="4400" b="1" dirty="0" err="1" smtClean="0">
                  <a:solidFill>
                    <a:srgbClr val="C00000"/>
                  </a:solidFill>
                  <a:latin typeface="Mistral" panose="03090702030407020403" pitchFamily="66" charset="0"/>
                </a:rPr>
                <a:t>Notizzetteln</a:t>
              </a:r>
              <a:r>
                <a:rPr lang="en-GB" sz="4400" b="1" dirty="0" smtClean="0">
                  <a:solidFill>
                    <a:srgbClr val="C00000"/>
                  </a:solidFill>
                  <a:latin typeface="Mistral" panose="03090702030407020403" pitchFamily="66" charset="0"/>
                </a:rPr>
                <a:t>! </a:t>
              </a:r>
              <a:endParaRPr lang="en-GB" sz="4400" b="1" dirty="0">
                <a:solidFill>
                  <a:srgbClr val="C00000"/>
                </a:solidFill>
                <a:latin typeface="Mistral" panose="03090702030407020403" pitchFamily="66" charset="0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7980218" y="4545889"/>
              <a:ext cx="694092" cy="566438"/>
              <a:chOff x="7980218" y="4545889"/>
              <a:chExt cx="694092" cy="566438"/>
            </a:xfrm>
          </p:grpSpPr>
          <p:sp>
            <p:nvSpPr>
              <p:cNvPr id="8" name="Freihandform 7"/>
              <p:cNvSpPr/>
              <p:nvPr/>
            </p:nvSpPr>
            <p:spPr bwMode="auto">
              <a:xfrm>
                <a:off x="7980218" y="4545889"/>
                <a:ext cx="694092" cy="566438"/>
              </a:xfrm>
              <a:custGeom>
                <a:avLst/>
                <a:gdLst>
                  <a:gd name="connsiteX0" fmla="*/ 457200 w 694092"/>
                  <a:gd name="connsiteY0" fmla="*/ 1173 h 566438"/>
                  <a:gd name="connsiteX1" fmla="*/ 332509 w 694092"/>
                  <a:gd name="connsiteY1" fmla="*/ 9486 h 566438"/>
                  <a:gd name="connsiteX2" fmla="*/ 290946 w 694092"/>
                  <a:gd name="connsiteY2" fmla="*/ 34424 h 566438"/>
                  <a:gd name="connsiteX3" fmla="*/ 199506 w 694092"/>
                  <a:gd name="connsiteY3" fmla="*/ 59362 h 566438"/>
                  <a:gd name="connsiteX4" fmla="*/ 149629 w 694092"/>
                  <a:gd name="connsiteY4" fmla="*/ 84300 h 566438"/>
                  <a:gd name="connsiteX5" fmla="*/ 133004 w 694092"/>
                  <a:gd name="connsiteY5" fmla="*/ 100926 h 566438"/>
                  <a:gd name="connsiteX6" fmla="*/ 91440 w 694092"/>
                  <a:gd name="connsiteY6" fmla="*/ 134176 h 566438"/>
                  <a:gd name="connsiteX7" fmla="*/ 58189 w 694092"/>
                  <a:gd name="connsiteY7" fmla="*/ 175740 h 566438"/>
                  <a:gd name="connsiteX8" fmla="*/ 49877 w 694092"/>
                  <a:gd name="connsiteY8" fmla="*/ 200678 h 566438"/>
                  <a:gd name="connsiteX9" fmla="*/ 33251 w 694092"/>
                  <a:gd name="connsiteY9" fmla="*/ 217304 h 566438"/>
                  <a:gd name="connsiteX10" fmla="*/ 0 w 694092"/>
                  <a:gd name="connsiteY10" fmla="*/ 292118 h 566438"/>
                  <a:gd name="connsiteX11" fmla="*/ 8313 w 694092"/>
                  <a:gd name="connsiteY11" fmla="*/ 433435 h 566438"/>
                  <a:gd name="connsiteX12" fmla="*/ 24938 w 694092"/>
                  <a:gd name="connsiteY12" fmla="*/ 483311 h 566438"/>
                  <a:gd name="connsiteX13" fmla="*/ 49877 w 694092"/>
                  <a:gd name="connsiteY13" fmla="*/ 491624 h 566438"/>
                  <a:gd name="connsiteX14" fmla="*/ 58189 w 694092"/>
                  <a:gd name="connsiteY14" fmla="*/ 516562 h 566438"/>
                  <a:gd name="connsiteX15" fmla="*/ 124691 w 694092"/>
                  <a:gd name="connsiteY15" fmla="*/ 541500 h 566438"/>
                  <a:gd name="connsiteX16" fmla="*/ 174567 w 694092"/>
                  <a:gd name="connsiteY16" fmla="*/ 558126 h 566438"/>
                  <a:gd name="connsiteX17" fmla="*/ 207818 w 694092"/>
                  <a:gd name="connsiteY17" fmla="*/ 566438 h 566438"/>
                  <a:gd name="connsiteX18" fmla="*/ 473826 w 694092"/>
                  <a:gd name="connsiteY18" fmla="*/ 558126 h 566438"/>
                  <a:gd name="connsiteX19" fmla="*/ 523702 w 694092"/>
                  <a:gd name="connsiteY19" fmla="*/ 541500 h 566438"/>
                  <a:gd name="connsiteX20" fmla="*/ 581891 w 694092"/>
                  <a:gd name="connsiteY20" fmla="*/ 524875 h 566438"/>
                  <a:gd name="connsiteX21" fmla="*/ 598517 w 694092"/>
                  <a:gd name="connsiteY21" fmla="*/ 508249 h 566438"/>
                  <a:gd name="connsiteX22" fmla="*/ 615142 w 694092"/>
                  <a:gd name="connsiteY22" fmla="*/ 483311 h 566438"/>
                  <a:gd name="connsiteX23" fmla="*/ 640080 w 694092"/>
                  <a:gd name="connsiteY23" fmla="*/ 466686 h 566438"/>
                  <a:gd name="connsiteX24" fmla="*/ 656706 w 694092"/>
                  <a:gd name="connsiteY24" fmla="*/ 416809 h 566438"/>
                  <a:gd name="connsiteX25" fmla="*/ 665018 w 694092"/>
                  <a:gd name="connsiteY25" fmla="*/ 391871 h 566438"/>
                  <a:gd name="connsiteX26" fmla="*/ 681644 w 694092"/>
                  <a:gd name="connsiteY26" fmla="*/ 366933 h 566438"/>
                  <a:gd name="connsiteX27" fmla="*/ 681644 w 694092"/>
                  <a:gd name="connsiteY27" fmla="*/ 184053 h 566438"/>
                  <a:gd name="connsiteX28" fmla="*/ 673331 w 694092"/>
                  <a:gd name="connsiteY28" fmla="*/ 159115 h 566438"/>
                  <a:gd name="connsiteX29" fmla="*/ 640080 w 694092"/>
                  <a:gd name="connsiteY29" fmla="*/ 125864 h 566438"/>
                  <a:gd name="connsiteX30" fmla="*/ 606829 w 694092"/>
                  <a:gd name="connsiteY30" fmla="*/ 92613 h 566438"/>
                  <a:gd name="connsiteX31" fmla="*/ 581891 w 694092"/>
                  <a:gd name="connsiteY31" fmla="*/ 84300 h 566438"/>
                  <a:gd name="connsiteX32" fmla="*/ 540327 w 694092"/>
                  <a:gd name="connsiteY32" fmla="*/ 51049 h 566438"/>
                  <a:gd name="connsiteX33" fmla="*/ 515389 w 694092"/>
                  <a:gd name="connsiteY33" fmla="*/ 34424 h 566438"/>
                  <a:gd name="connsiteX34" fmla="*/ 457200 w 694092"/>
                  <a:gd name="connsiteY34" fmla="*/ 1173 h 56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94092" h="566438">
                    <a:moveTo>
                      <a:pt x="457200" y="1173"/>
                    </a:moveTo>
                    <a:cubicBezTo>
                      <a:pt x="426720" y="-2983"/>
                      <a:pt x="373910" y="4886"/>
                      <a:pt x="332509" y="9486"/>
                    </a:cubicBezTo>
                    <a:cubicBezTo>
                      <a:pt x="276865" y="15669"/>
                      <a:pt x="334581" y="15723"/>
                      <a:pt x="290946" y="34424"/>
                    </a:cubicBezTo>
                    <a:cubicBezTo>
                      <a:pt x="247211" y="53167"/>
                      <a:pt x="244164" y="29592"/>
                      <a:pt x="199506" y="59362"/>
                    </a:cubicBezTo>
                    <a:cubicBezTo>
                      <a:pt x="167276" y="80847"/>
                      <a:pt x="184045" y="72828"/>
                      <a:pt x="149629" y="84300"/>
                    </a:cubicBezTo>
                    <a:cubicBezTo>
                      <a:pt x="144087" y="89842"/>
                      <a:pt x="139124" y="96030"/>
                      <a:pt x="133004" y="100926"/>
                    </a:cubicBezTo>
                    <a:cubicBezTo>
                      <a:pt x="109004" y="120127"/>
                      <a:pt x="109279" y="111877"/>
                      <a:pt x="91440" y="134176"/>
                    </a:cubicBezTo>
                    <a:cubicBezTo>
                      <a:pt x="49494" y="186608"/>
                      <a:pt x="98333" y="135599"/>
                      <a:pt x="58189" y="175740"/>
                    </a:cubicBezTo>
                    <a:cubicBezTo>
                      <a:pt x="55418" y="184053"/>
                      <a:pt x="54385" y="193164"/>
                      <a:pt x="49877" y="200678"/>
                    </a:cubicBezTo>
                    <a:cubicBezTo>
                      <a:pt x="45845" y="207399"/>
                      <a:pt x="36756" y="210294"/>
                      <a:pt x="33251" y="217304"/>
                    </a:cubicBezTo>
                    <a:cubicBezTo>
                      <a:pt x="-26099" y="336005"/>
                      <a:pt x="48904" y="218765"/>
                      <a:pt x="0" y="292118"/>
                    </a:cubicBezTo>
                    <a:cubicBezTo>
                      <a:pt x="2771" y="339224"/>
                      <a:pt x="2210" y="386644"/>
                      <a:pt x="8313" y="433435"/>
                    </a:cubicBezTo>
                    <a:cubicBezTo>
                      <a:pt x="10580" y="450812"/>
                      <a:pt x="8313" y="477769"/>
                      <a:pt x="24938" y="483311"/>
                    </a:cubicBezTo>
                    <a:lnTo>
                      <a:pt x="49877" y="491624"/>
                    </a:lnTo>
                    <a:cubicBezTo>
                      <a:pt x="52648" y="499937"/>
                      <a:pt x="52715" y="509720"/>
                      <a:pt x="58189" y="516562"/>
                    </a:cubicBezTo>
                    <a:cubicBezTo>
                      <a:pt x="75682" y="538429"/>
                      <a:pt x="100485" y="534898"/>
                      <a:pt x="124691" y="541500"/>
                    </a:cubicBezTo>
                    <a:cubicBezTo>
                      <a:pt x="141598" y="546111"/>
                      <a:pt x="157565" y="553876"/>
                      <a:pt x="174567" y="558126"/>
                    </a:cubicBezTo>
                    <a:lnTo>
                      <a:pt x="207818" y="566438"/>
                    </a:lnTo>
                    <a:cubicBezTo>
                      <a:pt x="296487" y="563667"/>
                      <a:pt x="385389" y="565108"/>
                      <a:pt x="473826" y="558126"/>
                    </a:cubicBezTo>
                    <a:cubicBezTo>
                      <a:pt x="491296" y="556747"/>
                      <a:pt x="507077" y="547042"/>
                      <a:pt x="523702" y="541500"/>
                    </a:cubicBezTo>
                    <a:cubicBezTo>
                      <a:pt x="559478" y="529574"/>
                      <a:pt x="540139" y="535312"/>
                      <a:pt x="581891" y="524875"/>
                    </a:cubicBezTo>
                    <a:cubicBezTo>
                      <a:pt x="587433" y="519333"/>
                      <a:pt x="593621" y="514369"/>
                      <a:pt x="598517" y="508249"/>
                    </a:cubicBezTo>
                    <a:cubicBezTo>
                      <a:pt x="604758" y="500448"/>
                      <a:pt x="608078" y="490375"/>
                      <a:pt x="615142" y="483311"/>
                    </a:cubicBezTo>
                    <a:cubicBezTo>
                      <a:pt x="622206" y="476247"/>
                      <a:pt x="631767" y="472228"/>
                      <a:pt x="640080" y="466686"/>
                    </a:cubicBezTo>
                    <a:lnTo>
                      <a:pt x="656706" y="416809"/>
                    </a:lnTo>
                    <a:cubicBezTo>
                      <a:pt x="659477" y="408496"/>
                      <a:pt x="660157" y="399162"/>
                      <a:pt x="665018" y="391871"/>
                    </a:cubicBezTo>
                    <a:lnTo>
                      <a:pt x="681644" y="366933"/>
                    </a:lnTo>
                    <a:cubicBezTo>
                      <a:pt x="701014" y="289454"/>
                      <a:pt x="695218" y="326579"/>
                      <a:pt x="681644" y="184053"/>
                    </a:cubicBezTo>
                    <a:cubicBezTo>
                      <a:pt x="680813" y="175330"/>
                      <a:pt x="678424" y="166245"/>
                      <a:pt x="673331" y="159115"/>
                    </a:cubicBezTo>
                    <a:cubicBezTo>
                      <a:pt x="664220" y="146360"/>
                      <a:pt x="651164" y="136948"/>
                      <a:pt x="640080" y="125864"/>
                    </a:cubicBezTo>
                    <a:lnTo>
                      <a:pt x="606829" y="92613"/>
                    </a:lnTo>
                    <a:lnTo>
                      <a:pt x="581891" y="84300"/>
                    </a:lnTo>
                    <a:cubicBezTo>
                      <a:pt x="553866" y="42262"/>
                      <a:pt x="580479" y="71125"/>
                      <a:pt x="540327" y="51049"/>
                    </a:cubicBezTo>
                    <a:cubicBezTo>
                      <a:pt x="531391" y="46581"/>
                      <a:pt x="525186" y="36383"/>
                      <a:pt x="515389" y="34424"/>
                    </a:cubicBezTo>
                    <a:cubicBezTo>
                      <a:pt x="496369" y="30620"/>
                      <a:pt x="487680" y="5329"/>
                      <a:pt x="457200" y="1173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Freihandform 8"/>
              <p:cNvSpPr/>
              <p:nvPr/>
            </p:nvSpPr>
            <p:spPr bwMode="auto">
              <a:xfrm>
                <a:off x="8196349" y="4896196"/>
                <a:ext cx="249382" cy="116379"/>
              </a:xfrm>
              <a:custGeom>
                <a:avLst/>
                <a:gdLst>
                  <a:gd name="connsiteX0" fmla="*/ 0 w 249382"/>
                  <a:gd name="connsiteY0" fmla="*/ 0 h 116379"/>
                  <a:gd name="connsiteX1" fmla="*/ 24938 w 249382"/>
                  <a:gd name="connsiteY1" fmla="*/ 99753 h 116379"/>
                  <a:gd name="connsiteX2" fmla="*/ 74815 w 249382"/>
                  <a:gd name="connsiteY2" fmla="*/ 116379 h 116379"/>
                  <a:gd name="connsiteX3" fmla="*/ 224444 w 249382"/>
                  <a:gd name="connsiteY3" fmla="*/ 108066 h 116379"/>
                  <a:gd name="connsiteX4" fmla="*/ 241069 w 249382"/>
                  <a:gd name="connsiteY4" fmla="*/ 91440 h 116379"/>
                  <a:gd name="connsiteX5" fmla="*/ 249382 w 249382"/>
                  <a:gd name="connsiteY5" fmla="*/ 91440 h 11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382" h="116379">
                    <a:moveTo>
                      <a:pt x="0" y="0"/>
                    </a:moveTo>
                    <a:cubicBezTo>
                      <a:pt x="1401" y="12611"/>
                      <a:pt x="-2414" y="82658"/>
                      <a:pt x="24938" y="99753"/>
                    </a:cubicBezTo>
                    <a:cubicBezTo>
                      <a:pt x="39799" y="109041"/>
                      <a:pt x="74815" y="116379"/>
                      <a:pt x="74815" y="116379"/>
                    </a:cubicBezTo>
                    <a:cubicBezTo>
                      <a:pt x="124691" y="113608"/>
                      <a:pt x="175043" y="115476"/>
                      <a:pt x="224444" y="108066"/>
                    </a:cubicBezTo>
                    <a:cubicBezTo>
                      <a:pt x="232195" y="106903"/>
                      <a:pt x="234548" y="95787"/>
                      <a:pt x="241069" y="91440"/>
                    </a:cubicBezTo>
                    <a:cubicBezTo>
                      <a:pt x="243375" y="89903"/>
                      <a:pt x="246611" y="91440"/>
                      <a:pt x="249382" y="9144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Freihandform 9"/>
              <p:cNvSpPr/>
              <p:nvPr/>
            </p:nvSpPr>
            <p:spPr bwMode="auto">
              <a:xfrm>
                <a:off x="8216325" y="4717979"/>
                <a:ext cx="29150" cy="44521"/>
              </a:xfrm>
              <a:custGeom>
                <a:avLst/>
                <a:gdLst>
                  <a:gd name="connsiteX0" fmla="*/ 10100 w 29150"/>
                  <a:gd name="connsiteY0" fmla="*/ 71 h 44521"/>
                  <a:gd name="connsiteX1" fmla="*/ 575 w 29150"/>
                  <a:gd name="connsiteY1" fmla="*/ 15946 h 44521"/>
                  <a:gd name="connsiteX2" fmla="*/ 10100 w 29150"/>
                  <a:gd name="connsiteY2" fmla="*/ 44521 h 44521"/>
                  <a:gd name="connsiteX3" fmla="*/ 19625 w 29150"/>
                  <a:gd name="connsiteY3" fmla="*/ 41346 h 44521"/>
                  <a:gd name="connsiteX4" fmla="*/ 29150 w 29150"/>
                  <a:gd name="connsiteY4" fmla="*/ 22296 h 44521"/>
                  <a:gd name="connsiteX5" fmla="*/ 10100 w 29150"/>
                  <a:gd name="connsiteY5" fmla="*/ 71 h 4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150" h="44521">
                    <a:moveTo>
                      <a:pt x="10100" y="71"/>
                    </a:moveTo>
                    <a:cubicBezTo>
                      <a:pt x="5338" y="-987"/>
                      <a:pt x="1679" y="9874"/>
                      <a:pt x="575" y="15946"/>
                    </a:cubicBezTo>
                    <a:cubicBezTo>
                      <a:pt x="-1869" y="29390"/>
                      <a:pt x="3882" y="35194"/>
                      <a:pt x="10100" y="44521"/>
                    </a:cubicBezTo>
                    <a:cubicBezTo>
                      <a:pt x="13275" y="43463"/>
                      <a:pt x="17012" y="43437"/>
                      <a:pt x="19625" y="41346"/>
                    </a:cubicBezTo>
                    <a:cubicBezTo>
                      <a:pt x="25220" y="36870"/>
                      <a:pt x="27058" y="28571"/>
                      <a:pt x="29150" y="22296"/>
                    </a:cubicBezTo>
                    <a:cubicBezTo>
                      <a:pt x="7855" y="15198"/>
                      <a:pt x="14862" y="1129"/>
                      <a:pt x="10100" y="71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Freihandform 10"/>
              <p:cNvSpPr/>
              <p:nvPr/>
            </p:nvSpPr>
            <p:spPr bwMode="auto">
              <a:xfrm>
                <a:off x="8394774" y="4749456"/>
                <a:ext cx="29150" cy="44521"/>
              </a:xfrm>
              <a:custGeom>
                <a:avLst/>
                <a:gdLst>
                  <a:gd name="connsiteX0" fmla="*/ 10100 w 29150"/>
                  <a:gd name="connsiteY0" fmla="*/ 71 h 44521"/>
                  <a:gd name="connsiteX1" fmla="*/ 575 w 29150"/>
                  <a:gd name="connsiteY1" fmla="*/ 15946 h 44521"/>
                  <a:gd name="connsiteX2" fmla="*/ 10100 w 29150"/>
                  <a:gd name="connsiteY2" fmla="*/ 44521 h 44521"/>
                  <a:gd name="connsiteX3" fmla="*/ 19625 w 29150"/>
                  <a:gd name="connsiteY3" fmla="*/ 41346 h 44521"/>
                  <a:gd name="connsiteX4" fmla="*/ 29150 w 29150"/>
                  <a:gd name="connsiteY4" fmla="*/ 22296 h 44521"/>
                  <a:gd name="connsiteX5" fmla="*/ 10100 w 29150"/>
                  <a:gd name="connsiteY5" fmla="*/ 71 h 4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150" h="44521">
                    <a:moveTo>
                      <a:pt x="10100" y="71"/>
                    </a:moveTo>
                    <a:cubicBezTo>
                      <a:pt x="5338" y="-987"/>
                      <a:pt x="1679" y="9874"/>
                      <a:pt x="575" y="15946"/>
                    </a:cubicBezTo>
                    <a:cubicBezTo>
                      <a:pt x="-1869" y="29390"/>
                      <a:pt x="3882" y="35194"/>
                      <a:pt x="10100" y="44521"/>
                    </a:cubicBezTo>
                    <a:cubicBezTo>
                      <a:pt x="13275" y="43463"/>
                      <a:pt x="17012" y="43437"/>
                      <a:pt x="19625" y="41346"/>
                    </a:cubicBezTo>
                    <a:cubicBezTo>
                      <a:pt x="25220" y="36870"/>
                      <a:pt x="27058" y="28571"/>
                      <a:pt x="29150" y="22296"/>
                    </a:cubicBezTo>
                    <a:cubicBezTo>
                      <a:pt x="7855" y="15198"/>
                      <a:pt x="14862" y="1129"/>
                      <a:pt x="10100" y="71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84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Kooperationsbereitschaft</a:t>
            </a:r>
            <a:r>
              <a:rPr lang="en-GB" dirty="0" smtClean="0"/>
              <a:t> </a:t>
            </a:r>
            <a:r>
              <a:rPr lang="en-GB" dirty="0" err="1" smtClean="0"/>
              <a:t>anderer</a:t>
            </a:r>
            <a:r>
              <a:rPr lang="en-GB" dirty="0" smtClean="0"/>
              <a:t> </a:t>
            </a:r>
            <a:r>
              <a:rPr lang="en-GB" dirty="0" err="1" smtClean="0"/>
              <a:t>aus</a:t>
            </a:r>
            <a:r>
              <a:rPr lang="en-GB" dirty="0" smtClean="0"/>
              <a:t> </a:t>
            </a:r>
            <a:r>
              <a:rPr lang="en-GB" dirty="0" err="1" smtClean="0"/>
              <a:t>Sicht</a:t>
            </a:r>
            <a:r>
              <a:rPr lang="en-GB" dirty="0" smtClean="0"/>
              <a:t> der SHG </a:t>
            </a:r>
            <a:r>
              <a:rPr lang="en-GB" sz="2000" dirty="0" smtClean="0"/>
              <a:t>(</a:t>
            </a:r>
            <a:r>
              <a:rPr lang="en-GB" sz="2000" dirty="0" err="1" smtClean="0"/>
              <a:t>fehlende</a:t>
            </a:r>
            <a:r>
              <a:rPr lang="en-GB" sz="2000" dirty="0" smtClean="0"/>
              <a:t> </a:t>
            </a:r>
            <a:r>
              <a:rPr lang="en-GB" sz="2000" dirty="0" err="1" smtClean="0"/>
              <a:t>Angaben</a:t>
            </a:r>
            <a:r>
              <a:rPr lang="en-GB" sz="2000" dirty="0" smtClean="0"/>
              <a:t> = </a:t>
            </a:r>
            <a:r>
              <a:rPr lang="en-GB" sz="2000" dirty="0" err="1" smtClean="0"/>
              <a:t>keine</a:t>
            </a:r>
            <a:r>
              <a:rPr lang="en-GB" sz="2000" dirty="0" smtClean="0"/>
              <a:t> </a:t>
            </a:r>
            <a:r>
              <a:rPr lang="en-GB" sz="2000" dirty="0" err="1" smtClean="0"/>
              <a:t>Erfahrung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5677715" y="1988840"/>
            <a:ext cx="0" cy="37444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684198"/>
              </p:ext>
            </p:extLst>
          </p:nvPr>
        </p:nvGraphicFramePr>
        <p:xfrm>
          <a:off x="609600" y="1905000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 rot="367055">
            <a:off x="5706554" y="3295610"/>
            <a:ext cx="3538148" cy="2062103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  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KKn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kommen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ja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ganz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b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</a:b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   gut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weg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,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obgleich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doch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/>
            </a:r>
            <a:b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</a:b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&lt;--- 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immer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so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viele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/>
            </a:r>
            <a:b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</a:b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      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schimpfen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!?</a:t>
            </a:r>
            <a:endParaRPr lang="en-GB" sz="32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Kooperationsbereitschaft</a:t>
            </a:r>
            <a:r>
              <a:rPr lang="en-GB" dirty="0" smtClean="0"/>
              <a:t> </a:t>
            </a:r>
            <a:r>
              <a:rPr lang="en-GB" dirty="0" err="1" smtClean="0"/>
              <a:t>anderer</a:t>
            </a:r>
            <a:r>
              <a:rPr lang="en-GB" dirty="0" smtClean="0"/>
              <a:t> </a:t>
            </a:r>
            <a:r>
              <a:rPr lang="en-GB" dirty="0" err="1" smtClean="0"/>
              <a:t>aus</a:t>
            </a:r>
            <a:r>
              <a:rPr lang="en-GB" dirty="0" smtClean="0"/>
              <a:t> </a:t>
            </a:r>
            <a:r>
              <a:rPr lang="en-GB" dirty="0" err="1" smtClean="0"/>
              <a:t>Sicht</a:t>
            </a:r>
            <a:r>
              <a:rPr lang="en-GB" dirty="0" smtClean="0"/>
              <a:t> der SHO </a:t>
            </a:r>
            <a:r>
              <a:rPr lang="en-GB" sz="2000" dirty="0" smtClean="0"/>
              <a:t>(</a:t>
            </a:r>
            <a:r>
              <a:rPr lang="en-GB" sz="2000" dirty="0" err="1" smtClean="0"/>
              <a:t>fehlende</a:t>
            </a:r>
            <a:r>
              <a:rPr lang="en-GB" sz="2000" dirty="0" smtClean="0"/>
              <a:t> </a:t>
            </a:r>
            <a:r>
              <a:rPr lang="en-GB" sz="2000" dirty="0" err="1" smtClean="0"/>
              <a:t>Angaben</a:t>
            </a:r>
            <a:r>
              <a:rPr lang="en-GB" sz="2000" dirty="0" smtClean="0"/>
              <a:t> = </a:t>
            </a:r>
            <a:r>
              <a:rPr lang="en-GB" sz="2000" dirty="0" err="1" smtClean="0"/>
              <a:t>keine</a:t>
            </a:r>
            <a:r>
              <a:rPr lang="en-GB" sz="2000" dirty="0" smtClean="0"/>
              <a:t> </a:t>
            </a:r>
            <a:r>
              <a:rPr lang="en-GB" sz="2000" dirty="0" err="1" smtClean="0"/>
              <a:t>Erfahrung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5677059" y="2026940"/>
            <a:ext cx="0" cy="37444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159020"/>
              </p:ext>
            </p:extLst>
          </p:nvPr>
        </p:nvGraphicFramePr>
        <p:xfrm>
          <a:off x="609600" y="1905000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00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guter Kooperation </a:t>
            </a:r>
            <a:br>
              <a:rPr lang="de-DE" dirty="0" smtClean="0"/>
            </a:br>
            <a:r>
              <a:rPr lang="de-DE" sz="2000" dirty="0" smtClean="0"/>
              <a:t>(Freitextangaben</a:t>
            </a:r>
            <a:r>
              <a:rPr lang="de-DE" sz="2000" dirty="0"/>
              <a:t>)</a:t>
            </a:r>
            <a:endParaRPr lang="de-DE" sz="2000" dirty="0" smtClean="0"/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200" dirty="0" smtClean="0"/>
              <a:t>Weitergabe </a:t>
            </a:r>
            <a:r>
              <a:rPr lang="de-DE" sz="2200" dirty="0"/>
              <a:t>von Informationen über </a:t>
            </a:r>
            <a:r>
              <a:rPr lang="de-DE" sz="2200" dirty="0" smtClean="0"/>
              <a:t>Selbsthilfeorganisationen bzw. -gruppen </a:t>
            </a:r>
            <a:r>
              <a:rPr lang="de-DE" sz="2200" dirty="0"/>
              <a:t>und ihre </a:t>
            </a:r>
            <a:r>
              <a:rPr lang="de-DE" sz="2200" dirty="0" smtClean="0"/>
              <a:t>Arbeit</a:t>
            </a:r>
          </a:p>
          <a:p>
            <a:r>
              <a:rPr lang="de-DE" sz="2200" dirty="0" smtClean="0"/>
              <a:t>Unterstützung </a:t>
            </a:r>
            <a:r>
              <a:rPr lang="de-DE" sz="2200" dirty="0"/>
              <a:t>bei der Organisation </a:t>
            </a:r>
            <a:r>
              <a:rPr lang="de-DE" sz="2200" dirty="0" smtClean="0"/>
              <a:t>und Durchführung von </a:t>
            </a:r>
            <a:r>
              <a:rPr lang="de-DE" sz="2200" dirty="0"/>
              <a:t>Veranstaltungen mit </a:t>
            </a:r>
            <a:r>
              <a:rPr lang="de-DE" sz="2200" dirty="0" smtClean="0"/>
              <a:t>Referentenbeteiligung</a:t>
            </a:r>
          </a:p>
          <a:p>
            <a:r>
              <a:rPr lang="de-DE" sz="2200" dirty="0" smtClean="0"/>
              <a:t>Projektförderung </a:t>
            </a:r>
            <a:r>
              <a:rPr lang="de-DE" sz="2200" dirty="0"/>
              <a:t>bzw. </a:t>
            </a:r>
            <a:r>
              <a:rPr lang="de-DE" sz="2200" dirty="0" smtClean="0"/>
              <a:t>Finanzierung</a:t>
            </a:r>
          </a:p>
          <a:p>
            <a:r>
              <a:rPr lang="de-DE" sz="2200" dirty="0" smtClean="0"/>
              <a:t>Gemeinsame Forschungsaktivitäten und Projekte</a:t>
            </a:r>
          </a:p>
          <a:p>
            <a:r>
              <a:rPr lang="de-DE" sz="2200" dirty="0" smtClean="0"/>
              <a:t>Erfahrungs- </a:t>
            </a:r>
            <a:r>
              <a:rPr lang="de-DE" sz="2200" dirty="0"/>
              <a:t>und </a:t>
            </a:r>
            <a:r>
              <a:rPr lang="de-DE" sz="2200" dirty="0" smtClean="0"/>
              <a:t>Informationsaustausch</a:t>
            </a:r>
          </a:p>
          <a:p>
            <a:r>
              <a:rPr lang="de-DE" sz="2200" dirty="0" smtClean="0"/>
              <a:t>Gemeinsame Öffentlichkeitsarbeit</a:t>
            </a:r>
          </a:p>
          <a:p>
            <a:r>
              <a:rPr lang="de-DE" sz="2200" dirty="0" smtClean="0"/>
              <a:t>Teilnahme </a:t>
            </a:r>
            <a:r>
              <a:rPr lang="de-DE" sz="2200" dirty="0"/>
              <a:t>an Tagungen und </a:t>
            </a:r>
            <a:r>
              <a:rPr lang="de-DE" sz="2200" dirty="0" smtClean="0"/>
              <a:t>Kongressen</a:t>
            </a:r>
          </a:p>
          <a:p>
            <a:endParaRPr lang="de-DE" sz="22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CEEFA-0C43-45F2-BD9A-E4A25A2FF54F}" type="slidenum">
              <a:rPr lang="de-DE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6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schlechter Kooperation </a:t>
            </a:r>
            <a:br>
              <a:rPr lang="de-DE" dirty="0" smtClean="0"/>
            </a:br>
            <a:r>
              <a:rPr lang="de-DE" sz="2000" dirty="0" smtClean="0"/>
              <a:t>(Freitextangaben, insgesamt seltener genannt)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200" i="1" dirty="0" smtClean="0"/>
              <a:t>Häufigste Nennung:</a:t>
            </a:r>
            <a:r>
              <a:rPr lang="de-DE" sz="2200" dirty="0" smtClean="0"/>
              <a:t> Fehlende </a:t>
            </a:r>
            <a:r>
              <a:rPr lang="de-DE" sz="2200" dirty="0"/>
              <a:t>Akzeptanz und Desinteresse an der </a:t>
            </a:r>
            <a:r>
              <a:rPr lang="de-DE" sz="2200" dirty="0" smtClean="0"/>
              <a:t>Selbsthilfearbeit</a:t>
            </a:r>
            <a:endParaRPr lang="de-DE" sz="2200" dirty="0"/>
          </a:p>
          <a:p>
            <a:r>
              <a:rPr lang="de-DE" sz="2200" dirty="0" smtClean="0"/>
              <a:t>Gegen die Selbsthilfe gerichtete Handlungen (z.B. negative Informationen, Verweigerung der Informationsvermittlung)</a:t>
            </a:r>
          </a:p>
          <a:p>
            <a:r>
              <a:rPr lang="de-DE" sz="2200" dirty="0" smtClean="0"/>
              <a:t>Nichtbeteiligung an Forschungsaktivitäten und Projekten </a:t>
            </a:r>
          </a:p>
          <a:p>
            <a:r>
              <a:rPr lang="de-DE" sz="2200" dirty="0" smtClean="0"/>
              <a:t>Ablehnung von finanziellen Fördermitteln</a:t>
            </a:r>
          </a:p>
          <a:p>
            <a:r>
              <a:rPr lang="de-DE" sz="2200" dirty="0" smtClean="0"/>
              <a:t>Konflikte mit anderen SHG / SHO</a:t>
            </a:r>
          </a:p>
          <a:p>
            <a:endParaRPr lang="de-DE" sz="22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CEEFA-0C43-45F2-BD9A-E4A25A2FF54F}" type="slidenum">
              <a:rPr lang="de-DE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76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Beteiligungsmöglichkeiten</a:t>
            </a:r>
            <a:r>
              <a:rPr lang="en-GB" dirty="0" smtClean="0"/>
              <a:t> an </a:t>
            </a:r>
            <a:r>
              <a:rPr lang="en-GB" dirty="0" err="1" smtClean="0"/>
              <a:t>Entscheidungsprozessen</a:t>
            </a:r>
            <a:r>
              <a:rPr lang="en-GB" dirty="0" smtClean="0"/>
              <a:t> </a:t>
            </a:r>
            <a:r>
              <a:rPr lang="en-GB" dirty="0" err="1" smtClean="0"/>
              <a:t>im</a:t>
            </a:r>
            <a:r>
              <a:rPr lang="en-GB" dirty="0" smtClean="0"/>
              <a:t> </a:t>
            </a:r>
            <a:r>
              <a:rPr lang="en-GB" dirty="0" err="1" smtClean="0"/>
              <a:t>Gesundheitswesen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2000" dirty="0" smtClean="0"/>
              <a:t>(in %)</a:t>
            </a:r>
            <a:endParaRPr lang="en-GB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228256"/>
              </p:ext>
            </p:extLst>
          </p:nvPr>
        </p:nvGraphicFramePr>
        <p:xfrm>
          <a:off x="683568" y="2348880"/>
          <a:ext cx="7922840" cy="3828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56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0BE5-FF0E-4A26-9B07-4B99D0A9FC16}" type="slidenum">
              <a:rPr lang="de-DE" altLang="de-DE"/>
              <a:pPr/>
              <a:t>35</a:t>
            </a:fld>
            <a:endParaRPr lang="de-DE" altLang="de-DE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/>
            <a:r>
              <a:rPr lang="de-DE" altLang="de-DE" sz="2400" dirty="0" smtClean="0"/>
              <a:t>Zum Vergleich: Beteiligungsmöglichkeiten </a:t>
            </a:r>
            <a:r>
              <a:rPr lang="de-DE" altLang="de-DE" sz="2400" dirty="0"/>
              <a:t>der </a:t>
            </a:r>
            <a:r>
              <a:rPr lang="de-DE" altLang="de-DE" sz="2400" dirty="0" smtClean="0"/>
              <a:t>SHO an </a:t>
            </a:r>
            <a:r>
              <a:rPr lang="de-DE" altLang="de-DE" sz="2400" dirty="0"/>
              <a:t>Entscheidungsprozessen im </a:t>
            </a:r>
            <a:r>
              <a:rPr lang="de-DE" altLang="de-DE" sz="2400" dirty="0" smtClean="0"/>
              <a:t>Gesundheitswesen 2007* </a:t>
            </a:r>
            <a:r>
              <a:rPr lang="de-DE" altLang="de-DE" sz="1800" dirty="0" smtClean="0"/>
              <a:t>(Angaben </a:t>
            </a:r>
            <a:r>
              <a:rPr lang="de-DE" altLang="de-DE" sz="1800" dirty="0"/>
              <a:t>in %)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Textfeld 1"/>
          <p:cNvSpPr txBox="1"/>
          <p:nvPr/>
        </p:nvSpPr>
        <p:spPr>
          <a:xfrm>
            <a:off x="7691448" y="6248345"/>
            <a:ext cx="1345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+mj-lt"/>
              </a:rPr>
              <a:t>* </a:t>
            </a:r>
            <a:r>
              <a:rPr lang="en-GB" sz="1200" dirty="0" err="1" smtClean="0">
                <a:solidFill>
                  <a:srgbClr val="333333"/>
                </a:solidFill>
                <a:latin typeface="+mj-lt"/>
              </a:rPr>
              <a:t>Kofahl</a:t>
            </a:r>
            <a:r>
              <a:rPr lang="en-GB" sz="1200" dirty="0" smtClean="0">
                <a:solidFill>
                  <a:srgbClr val="333333"/>
                </a:solidFill>
                <a:latin typeface="+mj-lt"/>
              </a:rPr>
              <a:t> et al 2010</a:t>
            </a:r>
            <a:endParaRPr lang="en-GB" sz="1200" dirty="0">
              <a:solidFill>
                <a:srgbClr val="333333"/>
              </a:solidFill>
              <a:latin typeface="+mj-lt"/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487420"/>
              </p:ext>
            </p:extLst>
          </p:nvPr>
        </p:nvGraphicFramePr>
        <p:xfrm>
          <a:off x="683568" y="2057400"/>
          <a:ext cx="7848872" cy="417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2131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4800" cy="1219200"/>
          </a:xfrm>
        </p:spPr>
        <p:txBody>
          <a:bodyPr/>
          <a:lstStyle/>
          <a:p>
            <a:r>
              <a:rPr lang="de-DE" dirty="0" smtClean="0"/>
              <a:t>Befugnisse und Ansprüche von Patienten-</a:t>
            </a:r>
            <a:r>
              <a:rPr lang="de-DE" dirty="0" err="1" smtClean="0"/>
              <a:t>vertreterinnen</a:t>
            </a:r>
            <a:r>
              <a:rPr lang="de-DE" dirty="0" smtClean="0"/>
              <a:t> und -vertretern – nur SHO gefragt </a:t>
            </a:r>
            <a:br>
              <a:rPr lang="de-DE" dirty="0" smtClean="0"/>
            </a:br>
            <a:r>
              <a:rPr lang="de-DE" sz="2000" dirty="0" smtClean="0"/>
              <a:t>(in %)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CEEFA-0C43-45F2-BD9A-E4A25A2FF54F}" type="slidenum">
              <a:rPr lang="de-DE"/>
              <a:pPr>
                <a:defRPr/>
              </a:pPr>
              <a:t>36</a:t>
            </a:fld>
            <a:endParaRPr lang="de-DE"/>
          </a:p>
        </p:txBody>
      </p:sp>
      <p:graphicFrame>
        <p:nvGraphicFramePr>
          <p:cNvPr id="6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002745"/>
              </p:ext>
            </p:extLst>
          </p:nvPr>
        </p:nvGraphicFramePr>
        <p:xfrm>
          <a:off x="609600" y="1700808"/>
          <a:ext cx="79248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43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Bereiche der gewünschten/geforderten Patientenbeteiligung (Freitexte)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609600" y="2132856"/>
            <a:ext cx="7924800" cy="4344144"/>
          </a:xfrm>
        </p:spPr>
        <p:txBody>
          <a:bodyPr/>
          <a:lstStyle/>
          <a:p>
            <a:r>
              <a:rPr lang="de-DE" dirty="0" smtClean="0"/>
              <a:t>Mehr </a:t>
            </a:r>
            <a:r>
              <a:rPr lang="de-DE" dirty="0"/>
              <a:t>Beteiligung bzw. Stimmrechte beim G-BA und von Patientenvertretungen in Gremien auf Landes- und kommunaler </a:t>
            </a:r>
            <a:r>
              <a:rPr lang="de-DE" dirty="0" smtClean="0"/>
              <a:t>Ebene (z.B. Gesundheitskonferenzen)</a:t>
            </a:r>
          </a:p>
          <a:p>
            <a:r>
              <a:rPr lang="de-DE" dirty="0" smtClean="0"/>
              <a:t>Mehr Mitsprache bei der Planung </a:t>
            </a:r>
            <a:r>
              <a:rPr lang="de-DE" dirty="0"/>
              <a:t>der stationären </a:t>
            </a:r>
            <a:r>
              <a:rPr lang="de-DE" dirty="0" smtClean="0"/>
              <a:t>und ambulanten Versorgung, </a:t>
            </a:r>
            <a:r>
              <a:rPr lang="de-DE" dirty="0"/>
              <a:t>der Definition von Diagnosen und der Bestimmung von Diagnosekriterien</a:t>
            </a:r>
            <a:endParaRPr lang="de-DE" dirty="0" smtClean="0"/>
          </a:p>
          <a:p>
            <a:r>
              <a:rPr lang="de-DE" dirty="0" smtClean="0"/>
              <a:t>Mehr </a:t>
            </a:r>
            <a:r>
              <a:rPr lang="de-DE" dirty="0"/>
              <a:t>Beteiligung hinsichtlich der Vergabemodalitäten für </a:t>
            </a:r>
            <a:r>
              <a:rPr lang="de-DE" dirty="0" smtClean="0"/>
              <a:t>Fördermittel, Vergütung medizinischer Leistungen sowie Zulassung von Medikamenten, Hilfsmitteln und Therapien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EFA-0C43-45F2-BD9A-E4A25A2FF54F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9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1231900"/>
            <a:ext cx="7991102" cy="3022600"/>
          </a:xfrm>
        </p:spPr>
        <p:txBody>
          <a:bodyPr/>
          <a:lstStyle/>
          <a:p>
            <a:r>
              <a:rPr lang="de-DE" altLang="de-DE" sz="4400" dirty="0">
                <a:solidFill>
                  <a:srgbClr val="333333"/>
                </a:solidFill>
              </a:rPr>
              <a:t>Teil </a:t>
            </a:r>
            <a:r>
              <a:rPr lang="de-DE" altLang="de-DE" sz="4400" dirty="0" smtClean="0">
                <a:solidFill>
                  <a:srgbClr val="333333"/>
                </a:solidFill>
              </a:rPr>
              <a:t>D</a:t>
            </a:r>
            <a:r>
              <a:rPr lang="de-DE" altLang="de-DE" sz="4400" dirty="0">
                <a:solidFill>
                  <a:srgbClr val="CCCCFF"/>
                </a:solidFill>
              </a:rPr>
              <a:t/>
            </a:r>
            <a:br>
              <a:rPr lang="de-DE" altLang="de-DE" sz="4400" dirty="0">
                <a:solidFill>
                  <a:srgbClr val="CCCCFF"/>
                </a:solidFill>
              </a:rPr>
            </a:br>
            <a:r>
              <a:rPr lang="de-DE" altLang="de-DE" sz="4400" dirty="0">
                <a:solidFill>
                  <a:srgbClr val="CCCCFF"/>
                </a:solidFill>
              </a:rPr>
              <a:t> </a:t>
            </a:r>
            <a:br>
              <a:rPr lang="de-DE" altLang="de-DE" sz="4400" dirty="0">
                <a:solidFill>
                  <a:srgbClr val="CCCCFF"/>
                </a:solidFill>
              </a:rPr>
            </a:br>
            <a:r>
              <a:rPr lang="de-DE" altLang="de-DE" sz="4400" dirty="0"/>
              <a:t>Die Gruppensprecherinnen </a:t>
            </a:r>
            <a:r>
              <a:rPr lang="de-DE" altLang="de-DE" sz="4400" dirty="0" smtClean="0"/>
              <a:t/>
            </a:r>
            <a:br>
              <a:rPr lang="de-DE" altLang="de-DE" sz="4400" dirty="0" smtClean="0"/>
            </a:br>
            <a:r>
              <a:rPr lang="de-DE" altLang="de-DE" sz="4400" dirty="0" smtClean="0"/>
              <a:t>und </a:t>
            </a:r>
            <a:r>
              <a:rPr lang="de-DE" altLang="de-DE" sz="4400" dirty="0"/>
              <a:t>-sprecher</a:t>
            </a:r>
            <a:endParaRPr lang="de-DE" altLang="de-DE" sz="4400" dirty="0"/>
          </a:p>
        </p:txBody>
      </p:sp>
    </p:spTree>
    <p:extLst>
      <p:ext uri="{BB962C8B-B14F-4D97-AF65-F5344CB8AC3E}">
        <p14:creationId xmlns:p14="http://schemas.microsoft.com/office/powerpoint/2010/main" val="32183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Die </a:t>
            </a:r>
            <a:r>
              <a:rPr lang="en-GB" dirty="0" err="1"/>
              <a:t>Gruppensprecherinnen</a:t>
            </a:r>
            <a:r>
              <a:rPr lang="en-GB" dirty="0"/>
              <a:t> und -</a:t>
            </a:r>
            <a:r>
              <a:rPr lang="en-GB" dirty="0" err="1"/>
              <a:t>sprecher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754563" algn="l"/>
              </a:tabLst>
            </a:pPr>
            <a:r>
              <a:rPr lang="en-GB" dirty="0" err="1" smtClean="0"/>
              <a:t>Frauenanteil</a:t>
            </a:r>
            <a:r>
              <a:rPr lang="en-GB" dirty="0" smtClean="0"/>
              <a:t>	55 %</a:t>
            </a:r>
          </a:p>
          <a:p>
            <a:pPr>
              <a:tabLst>
                <a:tab pos="4754563" algn="l"/>
              </a:tabLst>
            </a:pPr>
            <a:r>
              <a:rPr lang="en-GB" dirty="0" err="1" smtClean="0"/>
              <a:t>Anteil</a:t>
            </a:r>
            <a:r>
              <a:rPr lang="en-GB" dirty="0" smtClean="0"/>
              <a:t> </a:t>
            </a:r>
            <a:r>
              <a:rPr lang="en-GB" dirty="0" err="1" smtClean="0"/>
              <a:t>über</a:t>
            </a:r>
            <a:r>
              <a:rPr lang="en-GB" dirty="0" smtClean="0"/>
              <a:t> 60-jähriger	49 %</a:t>
            </a:r>
            <a:endParaRPr lang="en-GB" dirty="0"/>
          </a:p>
          <a:p>
            <a:pPr>
              <a:tabLst>
                <a:tab pos="4754563" algn="l"/>
              </a:tabLst>
            </a:pPr>
            <a:r>
              <a:rPr lang="en-GB" dirty="0" err="1" smtClean="0"/>
              <a:t>Berufstätig</a:t>
            </a:r>
            <a:r>
              <a:rPr lang="en-GB" dirty="0" smtClean="0"/>
              <a:t>	38 %</a:t>
            </a:r>
          </a:p>
          <a:p>
            <a:pPr>
              <a:tabLst>
                <a:tab pos="4754563" algn="l"/>
              </a:tabLst>
            </a:pPr>
            <a:r>
              <a:rPr lang="en-GB" dirty="0" err="1" smtClean="0"/>
              <a:t>Persönlicher</a:t>
            </a:r>
            <a:r>
              <a:rPr lang="en-GB" dirty="0" smtClean="0"/>
              <a:t> </a:t>
            </a:r>
            <a:r>
              <a:rPr lang="en-GB" dirty="0" err="1" smtClean="0"/>
              <a:t>Zeitaufwand</a:t>
            </a:r>
            <a:r>
              <a:rPr lang="en-GB" dirty="0" smtClean="0"/>
              <a:t> 	7,5 </a:t>
            </a:r>
            <a:r>
              <a:rPr lang="en-GB" dirty="0" err="1" smtClean="0"/>
              <a:t>Stunden</a:t>
            </a:r>
            <a:r>
              <a:rPr lang="en-GB" dirty="0" smtClean="0"/>
              <a:t> pro </a:t>
            </a:r>
            <a:r>
              <a:rPr lang="en-GB" dirty="0" err="1" smtClean="0"/>
              <a:t>Woche</a:t>
            </a:r>
            <a:endParaRPr lang="en-GB" dirty="0" smtClean="0"/>
          </a:p>
          <a:p>
            <a:pPr>
              <a:tabLst>
                <a:tab pos="4754563" algn="l"/>
              </a:tabLst>
            </a:pPr>
            <a:r>
              <a:rPr lang="en-GB" dirty="0" err="1" smtClean="0"/>
              <a:t>Aufgabenteilung</a:t>
            </a:r>
            <a:r>
              <a:rPr lang="en-GB" dirty="0" smtClean="0"/>
              <a:t>: “I</a:t>
            </a:r>
            <a:r>
              <a:rPr lang="de-DE" dirty="0" err="1" smtClean="0"/>
              <a:t>ch</a:t>
            </a:r>
            <a:r>
              <a:rPr lang="de-DE" dirty="0" smtClean="0"/>
              <a:t> </a:t>
            </a:r>
            <a:r>
              <a:rPr lang="de-DE" dirty="0"/>
              <a:t>mache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fast) alles </a:t>
            </a:r>
            <a:r>
              <a:rPr lang="de-DE" dirty="0" smtClean="0"/>
              <a:t>selbst.“	21 %</a:t>
            </a:r>
            <a:endParaRPr lang="en-GB" dirty="0" smtClean="0"/>
          </a:p>
          <a:p>
            <a:pPr>
              <a:tabLst>
                <a:tab pos="4754563" algn="l"/>
              </a:tabLst>
            </a:pPr>
            <a:r>
              <a:rPr lang="en-GB" dirty="0" err="1" smtClean="0"/>
              <a:t>Persönlicher</a:t>
            </a:r>
            <a:r>
              <a:rPr lang="en-GB" dirty="0" smtClean="0"/>
              <a:t> </a:t>
            </a:r>
            <a:r>
              <a:rPr lang="en-GB" dirty="0" err="1" smtClean="0"/>
              <a:t>finanzieller</a:t>
            </a:r>
            <a:r>
              <a:rPr lang="en-GB" dirty="0" smtClean="0"/>
              <a:t> </a:t>
            </a:r>
            <a:r>
              <a:rPr lang="en-GB" dirty="0" err="1" smtClean="0"/>
              <a:t>Aufwand</a:t>
            </a:r>
            <a:r>
              <a:rPr lang="en-GB" dirty="0" smtClean="0"/>
              <a:t> 	41,60 € pro </a:t>
            </a:r>
            <a:r>
              <a:rPr lang="en-GB" dirty="0" err="1" smtClean="0"/>
              <a:t>Monat</a:t>
            </a:r>
            <a:endParaRPr lang="en-GB" dirty="0" smtClean="0"/>
          </a:p>
          <a:p>
            <a:pPr>
              <a:tabLst>
                <a:tab pos="4754563" algn="l"/>
              </a:tabLst>
            </a:pPr>
            <a:r>
              <a:rPr lang="de-DE" dirty="0"/>
              <a:t>Schulung/Fortbildung in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Kommunikation</a:t>
            </a:r>
            <a:r>
              <a:rPr lang="de-DE" dirty="0"/>
              <a:t>, </a:t>
            </a:r>
            <a:r>
              <a:rPr lang="de-DE" dirty="0" smtClean="0"/>
              <a:t>Gruppen-	62 %</a:t>
            </a:r>
            <a:br>
              <a:rPr lang="de-DE" dirty="0" smtClean="0"/>
            </a:br>
            <a:r>
              <a:rPr lang="de-DE" dirty="0" err="1" smtClean="0"/>
              <a:t>moderation</a:t>
            </a:r>
            <a:r>
              <a:rPr lang="de-DE" dirty="0"/>
              <a:t>, Konfliktklärung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6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Die SHILD-</a:t>
            </a:r>
            <a:r>
              <a:rPr lang="en-GB" dirty="0" err="1" smtClean="0"/>
              <a:t>Studie</a:t>
            </a:r>
            <a:r>
              <a:rPr lang="en-GB" dirty="0" smtClean="0"/>
              <a:t> – </a:t>
            </a:r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kurze</a:t>
            </a:r>
            <a:r>
              <a:rPr lang="en-GB" dirty="0" smtClean="0"/>
              <a:t> </a:t>
            </a:r>
            <a:r>
              <a:rPr lang="en-GB" dirty="0" err="1" smtClean="0"/>
              <a:t>Skizzierung</a:t>
            </a:r>
            <a:endParaRPr lang="en-GB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5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 von Gruppensprecher/innen</a:t>
            </a:r>
            <a:br>
              <a:rPr lang="de-DE" dirty="0" smtClean="0"/>
            </a:br>
            <a:r>
              <a:rPr lang="de-DE" sz="2000" dirty="0" smtClean="0"/>
              <a:t>(„trifft völlig“ / „eher zu“ in %) </a:t>
            </a:r>
            <a:endParaRPr lang="en-GB" sz="200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920044"/>
              </p:ext>
            </p:extLst>
          </p:nvPr>
        </p:nvGraphicFramePr>
        <p:xfrm>
          <a:off x="609600" y="2492896"/>
          <a:ext cx="7848872" cy="2806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6299"/>
                <a:gridCol w="1332573"/>
              </a:tblGrid>
              <a:tr h="3619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„Mir </a:t>
                      </a:r>
                      <a:r>
                        <a:rPr lang="de-DE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macht die Selbsthilfegruppenarbeit sehr viel </a:t>
                      </a:r>
                      <a:r>
                        <a:rPr lang="de-DE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Spaß.“</a:t>
                      </a:r>
                      <a:endParaRPr lang="de-DE" sz="4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97</a:t>
                      </a:r>
                      <a:endParaRPr lang="de-DE" sz="4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</a:tr>
              <a:tr h="6941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„Die </a:t>
                      </a:r>
                      <a:r>
                        <a:rPr lang="de-DE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Selbsthilfegruppenarbeit ist eine meiner derzeit sinnvollsten </a:t>
                      </a:r>
                      <a:r>
                        <a:rPr lang="de-DE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Tätigkeiten.“</a:t>
                      </a:r>
                      <a:endParaRPr lang="de-DE" sz="4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81</a:t>
                      </a:r>
                      <a:endParaRPr lang="de-DE" sz="4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619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„Ich </a:t>
                      </a:r>
                      <a:r>
                        <a:rPr lang="de-DE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übernehme gerne die Moderation der </a:t>
                      </a:r>
                      <a:r>
                        <a:rPr lang="de-DE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Gruppentreffen.“</a:t>
                      </a:r>
                      <a:endParaRPr lang="de-DE" sz="4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87</a:t>
                      </a:r>
                      <a:endParaRPr lang="de-DE" sz="4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</a:tr>
              <a:tr h="6941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„Ich </a:t>
                      </a:r>
                      <a:r>
                        <a:rPr lang="de-DE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bekomme viel positive Rückmeldung von den </a:t>
                      </a:r>
                      <a:r>
                        <a:rPr lang="de-DE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Gruppenmitgliedern.“</a:t>
                      </a:r>
                      <a:endParaRPr lang="de-DE" sz="4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94</a:t>
                      </a:r>
                      <a:endParaRPr lang="de-DE" sz="4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6941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„Ich </a:t>
                      </a:r>
                      <a:r>
                        <a:rPr lang="de-DE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bekomme für meine Selbsthilfegruppenarbeit viel positive Rückmeldung von Menschen außerhalb der </a:t>
                      </a:r>
                      <a:r>
                        <a:rPr lang="de-DE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Gruppe.“</a:t>
                      </a:r>
                      <a:endParaRPr lang="de-DE" sz="4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71</a:t>
                      </a:r>
                      <a:endParaRPr lang="de-DE" sz="4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9B1-688C-4404-873F-12220DDB2A4B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6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1231900"/>
            <a:ext cx="7919094" cy="3022600"/>
          </a:xfrm>
        </p:spPr>
        <p:txBody>
          <a:bodyPr/>
          <a:lstStyle/>
          <a:p>
            <a:r>
              <a:rPr lang="de-DE" altLang="de-DE" sz="4400" dirty="0"/>
              <a:t>F</a:t>
            </a:r>
            <a:r>
              <a:rPr lang="de-DE" altLang="de-DE" sz="4400" dirty="0" smtClean="0"/>
              <a:t>azit</a:t>
            </a:r>
            <a:endParaRPr lang="de-DE" altLang="de-DE" sz="4400" dirty="0"/>
          </a:p>
        </p:txBody>
      </p:sp>
    </p:spTree>
    <p:extLst>
      <p:ext uri="{BB962C8B-B14F-4D97-AF65-F5344CB8AC3E}">
        <p14:creationId xmlns:p14="http://schemas.microsoft.com/office/powerpoint/2010/main" val="26220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</a:t>
            </a:r>
            <a:r>
              <a:rPr lang="en-GB" dirty="0" err="1" smtClean="0"/>
              <a:t>azit</a:t>
            </a:r>
            <a:r>
              <a:rPr lang="en-GB" dirty="0" smtClean="0"/>
              <a:t> (I/II)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905000"/>
            <a:ext cx="7994848" cy="4572000"/>
          </a:xfrm>
        </p:spPr>
        <p:txBody>
          <a:bodyPr/>
          <a:lstStyle/>
          <a:p>
            <a:r>
              <a:rPr lang="de-DE" dirty="0" smtClean="0"/>
              <a:t>Aktivitäten und Ziele der SHO und auch der SHG gehen weit über die nach innen gerichtete Ziele hinaus.</a:t>
            </a:r>
          </a:p>
          <a:p>
            <a:r>
              <a:rPr lang="de-DE" dirty="0" smtClean="0"/>
              <a:t>Mitgliedergewinnung und -aktivierung sind die derzeit größte Herausforderungen von SHG und SHO, (evtl. erschwert durch immer höhere Ansprüche an die SH-Aktivitäten?)</a:t>
            </a:r>
          </a:p>
          <a:p>
            <a:r>
              <a:rPr lang="de-DE" dirty="0" smtClean="0"/>
              <a:t>SHO und SHG benötigen und nutzen verschiedenste Unterstützungsmaßnahmen.</a:t>
            </a:r>
          </a:p>
          <a:p>
            <a:r>
              <a:rPr lang="de-DE" dirty="0" smtClean="0"/>
              <a:t>Die Summe der Mitgliedsbeiträge übersteigt die Mittel der Selbsthilfeförderung bei weitem.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2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Zwischenfazit</a:t>
            </a:r>
            <a:r>
              <a:rPr lang="en-GB" dirty="0" smtClean="0"/>
              <a:t> (II/II)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Kooperationen werden ambivalent eingeschätzt.</a:t>
            </a:r>
          </a:p>
          <a:p>
            <a:r>
              <a:rPr lang="de-DE" dirty="0" smtClean="0"/>
              <a:t>Ca. 40% der SHG unterhalten keine Kooperationen mit Leistungserbringern und -trägern, sind sich „selbstgenüg-sam“. Dies mag den Wünschen und Vorstellungen von Krankenkassenvertreter/innen und Gesundheitspolitiker/ </a:t>
            </a:r>
            <a:br>
              <a:rPr lang="de-DE" dirty="0" smtClean="0"/>
            </a:br>
            <a:r>
              <a:rPr lang="de-DE" dirty="0" smtClean="0"/>
              <a:t>-innen widersprechen(?).</a:t>
            </a:r>
          </a:p>
          <a:p>
            <a:r>
              <a:rPr lang="de-DE" dirty="0"/>
              <a:t>Selbsthilfe braucht Unterstützung und Förderung!</a:t>
            </a:r>
          </a:p>
          <a:p>
            <a:r>
              <a:rPr lang="de-DE" dirty="0"/>
              <a:t>Selbsthilfe erhält Unterstützung und Förderung! Aber…</a:t>
            </a:r>
          </a:p>
          <a:p>
            <a:r>
              <a:rPr lang="de-DE" dirty="0"/>
              <a:t>… das Verhältnis von Unterstützungsbedarf und gewährter Unterstützung/Förderung ist ungünstig, bei den SHO deutlich ungünstiger als bei den SHG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93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060A4-A0E6-4633-8AEF-37CC1323AB65}" type="slidenum">
              <a:rPr lang="de-DE"/>
              <a:pPr>
                <a:defRPr/>
              </a:pPr>
              <a:t>44</a:t>
            </a:fld>
            <a:endParaRPr lang="de-DE"/>
          </a:p>
        </p:txBody>
      </p:sp>
      <p:sp>
        <p:nvSpPr>
          <p:cNvPr id="2458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89040"/>
            <a:ext cx="6400800" cy="2087562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de-DE" sz="2000" b="1" dirty="0" smtClean="0">
              <a:solidFill>
                <a:srgbClr val="00296D"/>
              </a:solidFill>
              <a:latin typeface="Bradley Hand ITC" panose="03070402050302030203" pitchFamily="66" charset="0"/>
            </a:endParaRP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002060"/>
                </a:solidFill>
                <a:latin typeface="Mistral" panose="03090702030407020403" pitchFamily="66" charset="0"/>
              </a:rPr>
              <a:t>Dierks, von dem </a:t>
            </a:r>
            <a:r>
              <a:rPr lang="de-DE" dirty="0" err="1" smtClean="0">
                <a:solidFill>
                  <a:srgbClr val="002060"/>
                </a:solidFill>
                <a:latin typeface="Mistral" panose="03090702030407020403" pitchFamily="66" charset="0"/>
              </a:rPr>
              <a:t>Knesebeck</a:t>
            </a:r>
            <a:r>
              <a:rPr lang="de-DE" dirty="0" smtClean="0">
                <a:solidFill>
                  <a:srgbClr val="002060"/>
                </a:solidFill>
                <a:latin typeface="Mistral" panose="03090702030407020403" pitchFamily="66" charset="0"/>
              </a:rPr>
              <a:t>, </a:t>
            </a:r>
            <a:r>
              <a:rPr lang="de-DE" dirty="0" err="1" smtClean="0">
                <a:solidFill>
                  <a:srgbClr val="002060"/>
                </a:solidFill>
                <a:latin typeface="Mistral" panose="03090702030407020403" pitchFamily="66" charset="0"/>
              </a:rPr>
              <a:t>Kofahl</a:t>
            </a:r>
            <a:r>
              <a:rPr lang="de-DE" dirty="0" smtClean="0">
                <a:solidFill>
                  <a:srgbClr val="002060"/>
                </a:solidFill>
                <a:latin typeface="Mistral" panose="03090702030407020403" pitchFamily="66" charset="0"/>
              </a:rPr>
              <a:t>, Kreusel, </a:t>
            </a:r>
            <a:r>
              <a:rPr lang="de-DE" dirty="0" err="1" smtClean="0">
                <a:solidFill>
                  <a:srgbClr val="002060"/>
                </a:solidFill>
                <a:latin typeface="Mistral" panose="03090702030407020403" pitchFamily="66" charset="0"/>
              </a:rPr>
              <a:t>Langenhorst</a:t>
            </a:r>
            <a:r>
              <a:rPr lang="de-DE" dirty="0" smtClean="0">
                <a:solidFill>
                  <a:srgbClr val="002060"/>
                </a:solidFill>
                <a:latin typeface="Mistral" panose="03090702030407020403" pitchFamily="66" charset="0"/>
              </a:rPr>
              <a:t>, Nickel</a:t>
            </a:r>
            <a:r>
              <a:rPr lang="de-DE" dirty="0">
                <a:solidFill>
                  <a:srgbClr val="002060"/>
                </a:solidFill>
                <a:latin typeface="Mistral" panose="03090702030407020403" pitchFamily="66" charset="0"/>
              </a:rPr>
              <a:t>, Schulz-</a:t>
            </a:r>
            <a:r>
              <a:rPr lang="de-DE" dirty="0" err="1">
                <a:solidFill>
                  <a:srgbClr val="002060"/>
                </a:solidFill>
                <a:latin typeface="Mistral" panose="03090702030407020403" pitchFamily="66" charset="0"/>
              </a:rPr>
              <a:t>Nieswandt</a:t>
            </a:r>
            <a:r>
              <a:rPr lang="de-DE" dirty="0">
                <a:solidFill>
                  <a:srgbClr val="002060"/>
                </a:solidFill>
                <a:latin typeface="Mistral" panose="03090702030407020403" pitchFamily="66" charset="0"/>
              </a:rPr>
              <a:t>, Seidel, Weber und Werner</a:t>
            </a:r>
          </a:p>
          <a:p>
            <a:pPr>
              <a:lnSpc>
                <a:spcPct val="90000"/>
              </a:lnSpc>
            </a:pPr>
            <a:endParaRPr lang="de-DE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www.uke.de/shild/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Herzlichen Dank für </a:t>
            </a:r>
            <a:r>
              <a:rPr lang="de-DE" dirty="0" smtClean="0"/>
              <a:t>Ihre </a:t>
            </a:r>
            <a:r>
              <a:rPr lang="de-DE" dirty="0"/>
              <a:t>Aufmerksamkeit</a:t>
            </a:r>
            <a:r>
              <a:rPr lang="de-DE" dirty="0" smtClean="0"/>
              <a:t>!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84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Referenzen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err="1"/>
              <a:t>Kofahl</a:t>
            </a:r>
            <a:r>
              <a:rPr lang="de-DE" sz="1800" dirty="0"/>
              <a:t> C, </a:t>
            </a:r>
            <a:r>
              <a:rPr lang="de-DE" sz="1800" dirty="0" err="1"/>
              <a:t>Mnich</a:t>
            </a:r>
            <a:r>
              <a:rPr lang="de-DE" sz="1800" dirty="0"/>
              <a:t> E, </a:t>
            </a:r>
            <a:r>
              <a:rPr lang="de-DE" sz="1800" dirty="0" err="1"/>
              <a:t>Staszczukova</a:t>
            </a:r>
            <a:r>
              <a:rPr lang="de-DE" sz="1800" dirty="0"/>
              <a:t> P, Hollmann J, </a:t>
            </a:r>
            <a:r>
              <a:rPr lang="de-DE" sz="1800" dirty="0" err="1"/>
              <a:t>Trojan</a:t>
            </a:r>
            <a:r>
              <a:rPr lang="de-DE" sz="1800" dirty="0"/>
              <a:t> A, Kohler S (2010) Mitgliedergewinnung und ‑</a:t>
            </a:r>
            <a:r>
              <a:rPr lang="de-DE" sz="1800" dirty="0" err="1"/>
              <a:t>aktivierung</a:t>
            </a:r>
            <a:r>
              <a:rPr lang="de-DE" sz="1800" dirty="0"/>
              <a:t> in Selbsthilfeorganisationen. Ergebnisse einer Befragung von Selbsthilfeorganisationen auf Bundesebene. Das Gesundheitswesen, </a:t>
            </a:r>
            <a:r>
              <a:rPr lang="de-DE" sz="1800" dirty="0" smtClean="0"/>
              <a:t>72:729-738</a:t>
            </a:r>
          </a:p>
          <a:p>
            <a:r>
              <a:rPr lang="de-DE" sz="1800" dirty="0"/>
              <a:t>Schulz-</a:t>
            </a:r>
            <a:r>
              <a:rPr lang="de-DE" sz="1800" dirty="0" err="1"/>
              <a:t>Nieswandt</a:t>
            </a:r>
            <a:r>
              <a:rPr lang="de-DE" sz="1800" dirty="0"/>
              <a:t> F (2011) Gesundheitsselbsthilfegruppen und Selbsthilfeorganisationen in Deutschland - Der Stand der Forschung im Lichte der Kölner Wissenschaft von der Sozialpolitik und des Genossenschaftswesens. Baden-Baden: Nomos</a:t>
            </a:r>
            <a:endParaRPr lang="en-GB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3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Hintergrund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Viele kleinere Studien zum Thema „Selbsthilfe“, doch seit Jahrzehnten keine umfassende </a:t>
            </a:r>
            <a:r>
              <a:rPr lang="de-DE" dirty="0" smtClean="0">
                <a:solidFill>
                  <a:srgbClr val="993300"/>
                </a:solidFill>
              </a:rPr>
              <a:t>systematische Analyse der Selbsthilfelandschaft</a:t>
            </a:r>
            <a:r>
              <a:rPr lang="de-DE" dirty="0" smtClean="0"/>
              <a:t> in Deutschland.</a:t>
            </a:r>
          </a:p>
          <a:p>
            <a:r>
              <a:rPr lang="de-DE" dirty="0" smtClean="0"/>
              <a:t>„Die </a:t>
            </a:r>
            <a:r>
              <a:rPr lang="de-DE" dirty="0"/>
              <a:t>gemeinschaftliche Gesundheitsselbsthilfe </a:t>
            </a:r>
            <a:r>
              <a:rPr lang="de-DE" dirty="0" smtClean="0"/>
              <a:t>hat zwar Forschung </a:t>
            </a:r>
            <a:r>
              <a:rPr lang="de-DE" dirty="0"/>
              <a:t>nach sich gezogen, doch bleibt diese hinter dem Bedarf zurück</a:t>
            </a:r>
            <a:r>
              <a:rPr lang="de-DE" dirty="0" smtClean="0"/>
              <a:t>.“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[Schulz-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Nieswandt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2011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S. 14] 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b="1" dirty="0" smtClean="0">
                <a:solidFill>
                  <a:srgbClr val="993300"/>
                </a:solidFill>
              </a:rPr>
              <a:t>Ziel</a:t>
            </a:r>
            <a:r>
              <a:rPr lang="de-DE" dirty="0" smtClean="0"/>
              <a:t>: Selbsthilfe und Selbsthilfeunterstützung…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… sichtbar(er) machen,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… ihre Wirkungen aufzeigen sowie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… ihre Bedarfe und Rahmenbedingungen reflektieren.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26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Beteiligte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Konsortium</a:t>
            </a:r>
            <a:r>
              <a:rPr lang="en-GB" dirty="0" smtClean="0"/>
              <a:t> </a:t>
            </a:r>
            <a:r>
              <a:rPr lang="en-GB" dirty="0" err="1" smtClean="0"/>
              <a:t>aus</a:t>
            </a:r>
            <a:r>
              <a:rPr lang="en-GB" dirty="0" smtClean="0"/>
              <a:t> </a:t>
            </a:r>
            <a:r>
              <a:rPr lang="en-GB" dirty="0" err="1" smtClean="0"/>
              <a:t>drei</a:t>
            </a:r>
            <a:r>
              <a:rPr lang="en-GB" dirty="0" smtClean="0"/>
              <a:t> </a:t>
            </a:r>
            <a:r>
              <a:rPr lang="en-GB" dirty="0" err="1" smtClean="0"/>
              <a:t>Universitäten</a:t>
            </a:r>
            <a:r>
              <a:rPr lang="en-GB" dirty="0" smtClean="0"/>
              <a:t>: </a:t>
            </a:r>
          </a:p>
          <a:p>
            <a:pPr lvl="1"/>
            <a:r>
              <a:rPr lang="en-GB" dirty="0" smtClean="0"/>
              <a:t>Hamburg (UKE – </a:t>
            </a:r>
            <a:r>
              <a:rPr lang="en-GB" dirty="0" err="1" smtClean="0"/>
              <a:t>Kofahl</a:t>
            </a:r>
            <a:r>
              <a:rPr lang="en-GB" dirty="0" smtClean="0"/>
              <a:t>, von </a:t>
            </a:r>
            <a:r>
              <a:rPr lang="en-GB" dirty="0" err="1" smtClean="0"/>
              <a:t>dem</a:t>
            </a:r>
            <a:r>
              <a:rPr lang="en-GB" dirty="0" smtClean="0"/>
              <a:t> </a:t>
            </a:r>
            <a:r>
              <a:rPr lang="en-GB" dirty="0" err="1" smtClean="0"/>
              <a:t>Knesebeck</a:t>
            </a:r>
            <a:r>
              <a:rPr lang="en-GB" dirty="0" smtClean="0"/>
              <a:t>) </a:t>
            </a:r>
          </a:p>
          <a:p>
            <a:pPr lvl="1"/>
            <a:r>
              <a:rPr lang="en-GB" dirty="0" smtClean="0"/>
              <a:t>Hannover (MHH – </a:t>
            </a:r>
            <a:r>
              <a:rPr lang="en-GB" dirty="0" err="1" smtClean="0"/>
              <a:t>Dierks</a:t>
            </a:r>
            <a:r>
              <a:rPr lang="en-GB" dirty="0" smtClean="0"/>
              <a:t>) </a:t>
            </a:r>
          </a:p>
          <a:p>
            <a:pPr lvl="1"/>
            <a:r>
              <a:rPr lang="en-GB" dirty="0" smtClean="0"/>
              <a:t>Köln (ISS – Schulz-</a:t>
            </a:r>
            <a:r>
              <a:rPr lang="en-GB" dirty="0" err="1" smtClean="0"/>
              <a:t>Nieswandt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Akteure</a:t>
            </a:r>
            <a:r>
              <a:rPr lang="en-GB" dirty="0" smtClean="0"/>
              <a:t> und </a:t>
            </a:r>
            <a:r>
              <a:rPr lang="en-GB" dirty="0" err="1" smtClean="0"/>
              <a:t>Vertreter</a:t>
            </a:r>
            <a:r>
              <a:rPr lang="en-GB" dirty="0" smtClean="0"/>
              <a:t>/</a:t>
            </a:r>
            <a:r>
              <a:rPr lang="en-GB" dirty="0" err="1" smtClean="0"/>
              <a:t>innen</a:t>
            </a:r>
            <a:r>
              <a:rPr lang="en-GB" dirty="0" smtClean="0"/>
              <a:t> der </a:t>
            </a:r>
            <a:r>
              <a:rPr lang="en-GB" dirty="0" err="1" smtClean="0"/>
              <a:t>Selbsthilfe</a:t>
            </a:r>
            <a:r>
              <a:rPr lang="en-GB" dirty="0" smtClean="0"/>
              <a:t>, der </a:t>
            </a:r>
            <a:r>
              <a:rPr lang="en-GB" dirty="0" err="1" smtClean="0"/>
              <a:t>Krankenkassen</a:t>
            </a:r>
            <a:r>
              <a:rPr lang="en-GB" dirty="0" smtClean="0"/>
              <a:t> und </a:t>
            </a:r>
            <a:r>
              <a:rPr lang="en-GB" dirty="0" err="1" smtClean="0"/>
              <a:t>Wissenschaft</a:t>
            </a:r>
            <a:r>
              <a:rPr lang="en-GB" dirty="0" smtClean="0"/>
              <a:t> (</a:t>
            </a:r>
            <a:r>
              <a:rPr lang="en-GB" dirty="0" err="1" smtClean="0"/>
              <a:t>Beirat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458200" y="6591300"/>
            <a:ext cx="221667" cy="73889"/>
          </a:xfrm>
        </p:spPr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5" name="Picture 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186" y="764704"/>
            <a:ext cx="1199921" cy="107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644022"/>
            <a:ext cx="1368152" cy="34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10729"/>
            <a:ext cx="1398557" cy="38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22" y="4713172"/>
            <a:ext cx="990960" cy="49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266" y="5567938"/>
            <a:ext cx="1613281" cy="40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7" descr="E:\SHILD\website\logo_dh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638" y="4621039"/>
            <a:ext cx="1047967" cy="32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7506186" y="56615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Modular Aufbau 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Modul 1 (Nov 2012 – Feb 2013):  </a:t>
            </a:r>
            <a:br>
              <a:rPr lang="de-DE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Schwerpunkt „Projektentwicklung und -vorbereitung“</a:t>
            </a:r>
          </a:p>
          <a:p>
            <a:r>
              <a:rPr lang="de-DE" dirty="0" smtClean="0"/>
              <a:t>Modul 2 (Feb 2013 – Juni 2014):  </a:t>
            </a:r>
            <a:br>
              <a:rPr lang="de-DE" dirty="0" smtClean="0"/>
            </a:br>
            <a:r>
              <a:rPr lang="de-DE" dirty="0" smtClean="0"/>
              <a:t>Schwerpunkt „Bestandsaufnahme“ gegenwärtig und retrospektiv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Modul 3 (Juli 2014 – Juni 2016) mit Fokus auf „Wirkungen“ und Schwerpunkt auf… 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Vergleichsstudien in vier Indikationsgebieten (Diabetes mellitus 2, Multiple Sklerose, Prostatakrebs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Angehörige von Demenzkranken)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qualitative Politikfeld-Analysen im Bereich der Patientenvertretungen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CEEFA-0C43-45F2-BD9A-E4A25A2FF54F}" type="slidenum">
              <a:rPr lang="de-DE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8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Ergebnisse aus den Umfragen mit Vertreter/innen von Selbsthilfegruppen und -organisationen</a:t>
            </a:r>
            <a:endParaRPr lang="en-GB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9B1-688C-4404-873F-12220DDB2A4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4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4800" cy="1219200"/>
          </a:xfrm>
        </p:spPr>
        <p:txBody>
          <a:bodyPr/>
          <a:lstStyle/>
          <a:p>
            <a:r>
              <a:rPr lang="de-DE" dirty="0" smtClean="0"/>
              <a:t>Gliederung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Welche </a:t>
            </a:r>
            <a:r>
              <a:rPr lang="de-DE" b="1" dirty="0" smtClean="0">
                <a:solidFill>
                  <a:srgbClr val="993300"/>
                </a:solidFill>
              </a:rPr>
              <a:t>Ziele</a:t>
            </a:r>
            <a:r>
              <a:rPr lang="de-DE" dirty="0" smtClean="0"/>
              <a:t> und </a:t>
            </a:r>
            <a:r>
              <a:rPr lang="de-DE" b="1" dirty="0" smtClean="0">
                <a:solidFill>
                  <a:srgbClr val="993300"/>
                </a:solidFill>
              </a:rPr>
              <a:t>organisatorischen Herausforderungen </a:t>
            </a:r>
            <a:r>
              <a:rPr lang="de-DE" dirty="0" smtClean="0"/>
              <a:t>benennen die SHG und SHO?</a:t>
            </a:r>
          </a:p>
          <a:p>
            <a:r>
              <a:rPr lang="de-DE" dirty="0" smtClean="0"/>
              <a:t>Welche </a:t>
            </a:r>
            <a:r>
              <a:rPr lang="de-DE" b="1" dirty="0">
                <a:solidFill>
                  <a:srgbClr val="993300"/>
                </a:solidFill>
              </a:rPr>
              <a:t>Unterstützungsleistungen</a:t>
            </a:r>
            <a:r>
              <a:rPr lang="de-DE" dirty="0" smtClean="0"/>
              <a:t> nehmen die </a:t>
            </a:r>
            <a:r>
              <a:rPr lang="de-DE" dirty="0"/>
              <a:t>SHG und SHO in </a:t>
            </a:r>
            <a:r>
              <a:rPr lang="de-DE" dirty="0" smtClean="0"/>
              <a:t>Anspruch?</a:t>
            </a:r>
          </a:p>
          <a:p>
            <a:r>
              <a:rPr lang="de-DE" dirty="0" smtClean="0"/>
              <a:t>Mit wem und in welcher Form </a:t>
            </a:r>
            <a:r>
              <a:rPr lang="de-DE" b="1" dirty="0">
                <a:solidFill>
                  <a:srgbClr val="993300"/>
                </a:solidFill>
              </a:rPr>
              <a:t>arbeiten</a:t>
            </a:r>
            <a:r>
              <a:rPr lang="de-DE" dirty="0" smtClean="0"/>
              <a:t> die </a:t>
            </a:r>
            <a:r>
              <a:rPr lang="de-DE" dirty="0"/>
              <a:t>SHG und SHO </a:t>
            </a:r>
            <a:r>
              <a:rPr lang="de-DE" b="1" dirty="0" smtClean="0">
                <a:solidFill>
                  <a:srgbClr val="993300"/>
                </a:solidFill>
              </a:rPr>
              <a:t>zusammen</a:t>
            </a:r>
            <a:r>
              <a:rPr lang="de-DE" dirty="0" smtClean="0"/>
              <a:t>?</a:t>
            </a:r>
          </a:p>
          <a:p>
            <a:r>
              <a:rPr lang="de-DE" dirty="0" smtClean="0"/>
              <a:t>Welche </a:t>
            </a:r>
            <a:r>
              <a:rPr lang="de-DE" b="1" dirty="0">
                <a:solidFill>
                  <a:srgbClr val="993300"/>
                </a:solidFill>
              </a:rPr>
              <a:t>Rolle</a:t>
            </a:r>
            <a:r>
              <a:rPr lang="de-DE" dirty="0" smtClean="0">
                <a:solidFill>
                  <a:srgbClr val="990000"/>
                </a:solidFill>
              </a:rPr>
              <a:t> </a:t>
            </a:r>
            <a:r>
              <a:rPr lang="de-DE" dirty="0" smtClean="0"/>
              <a:t>haben die Gruppensprecher/innen?</a:t>
            </a:r>
            <a:endParaRPr lang="de-DE" dirty="0" smtClean="0"/>
          </a:p>
          <a:p>
            <a:r>
              <a:rPr lang="de-DE" b="1" dirty="0" smtClean="0">
                <a:solidFill>
                  <a:srgbClr val="993300"/>
                </a:solidFill>
              </a:rPr>
              <a:t>Fazit 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und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1" dirty="0" smtClean="0">
                <a:solidFill>
                  <a:srgbClr val="993300"/>
                </a:solidFill>
              </a:rPr>
              <a:t>Ausblick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CEEFA-0C43-45F2-BD9A-E4A25A2FF54F}" type="slidenum">
              <a:rPr lang="de-DE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7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SD Folienmaster">
  <a:themeElements>
    <a:clrScheme name="">
      <a:dk1>
        <a:srgbClr val="000000"/>
      </a:dk1>
      <a:lt1>
        <a:srgbClr val="FFFFFF"/>
      </a:lt1>
      <a:dk2>
        <a:srgbClr val="00296D"/>
      </a:dk2>
      <a:lt2>
        <a:srgbClr val="808080"/>
      </a:lt2>
      <a:accent1>
        <a:srgbClr val="007160"/>
      </a:accent1>
      <a:accent2>
        <a:srgbClr val="919CAF"/>
      </a:accent2>
      <a:accent3>
        <a:srgbClr val="FFFFFF"/>
      </a:accent3>
      <a:accent4>
        <a:srgbClr val="000000"/>
      </a:accent4>
      <a:accent5>
        <a:srgbClr val="AABBB6"/>
      </a:accent5>
      <a:accent6>
        <a:srgbClr val="838D9E"/>
      </a:accent6>
      <a:hlink>
        <a:srgbClr val="91AFAB"/>
      </a:hlink>
      <a:folHlink>
        <a:srgbClr val="C8C8C8"/>
      </a:folHlink>
    </a:clrScheme>
    <a:fontScheme name="1_GSD Folien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GSD Folien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SD Folien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SD Folien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SD Folien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SD Folien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SD Folien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SD Folien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SD Folienmaster 8">
        <a:dk1>
          <a:srgbClr val="000000"/>
        </a:dk1>
        <a:lt1>
          <a:srgbClr val="FFFFFF"/>
        </a:lt1>
        <a:dk2>
          <a:srgbClr val="002B6D"/>
        </a:dk2>
        <a:lt2>
          <a:srgbClr val="808080"/>
        </a:lt2>
        <a:accent1>
          <a:srgbClr val="002B6D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AACBA"/>
        </a:accent5>
        <a:accent6>
          <a:srgbClr val="7300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SD Folienmaster 9">
        <a:dk1>
          <a:srgbClr val="000000"/>
        </a:dk1>
        <a:lt1>
          <a:srgbClr val="FFFFFF"/>
        </a:lt1>
        <a:dk2>
          <a:srgbClr val="002B6D"/>
        </a:dk2>
        <a:lt2>
          <a:srgbClr val="808080"/>
        </a:lt2>
        <a:accent1>
          <a:srgbClr val="002B6D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AACBA"/>
        </a:accent5>
        <a:accent6>
          <a:srgbClr val="730000"/>
        </a:accent6>
        <a:hlink>
          <a:srgbClr val="FFCC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SD Folienmaster 10">
        <a:dk1>
          <a:srgbClr val="000000"/>
        </a:dk1>
        <a:lt1>
          <a:srgbClr val="FFCC99"/>
        </a:lt1>
        <a:dk2>
          <a:srgbClr val="002B6D"/>
        </a:dk2>
        <a:lt2>
          <a:srgbClr val="808080"/>
        </a:lt2>
        <a:accent1>
          <a:srgbClr val="002B6D"/>
        </a:accent1>
        <a:accent2>
          <a:srgbClr val="800000"/>
        </a:accent2>
        <a:accent3>
          <a:srgbClr val="FFE2CA"/>
        </a:accent3>
        <a:accent4>
          <a:srgbClr val="000000"/>
        </a:accent4>
        <a:accent5>
          <a:srgbClr val="AAACBA"/>
        </a:accent5>
        <a:accent6>
          <a:srgbClr val="730000"/>
        </a:accent6>
        <a:hlink>
          <a:srgbClr val="CC66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GSD_Folienmaster</Template>
  <TotalTime>0</TotalTime>
  <Words>1286</Words>
  <Application>Microsoft Office PowerPoint</Application>
  <PresentationFormat>Bildschirmpräsentation (4:3)</PresentationFormat>
  <Paragraphs>248</Paragraphs>
  <Slides>45</Slides>
  <Notes>4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46" baseType="lpstr">
      <vt:lpstr>1_GSD Folienmaster</vt:lpstr>
      <vt:lpstr>Die zukünftige Rolle der Selbsthilfegruppen im Gesundheitswesen</vt:lpstr>
      <vt:lpstr>Die zukünftige Rolle der Selbsthilfegruppen im Gesundheitswesen</vt:lpstr>
      <vt:lpstr>Ergebnisse aus den Umfragen mit Vertreter/innen von Selbsthilfegruppen und -organisationen im Rahmen der SHILD-Studie</vt:lpstr>
      <vt:lpstr>Die SHILD-Studie – eine kurze Skizzierung</vt:lpstr>
      <vt:lpstr>Hintergrund</vt:lpstr>
      <vt:lpstr>Beteiligte</vt:lpstr>
      <vt:lpstr>Modular Aufbau </vt:lpstr>
      <vt:lpstr>Ergebnisse aus den Umfragen mit Vertreter/innen von Selbsthilfegruppen und -organisationen</vt:lpstr>
      <vt:lpstr>Gliederung</vt:lpstr>
      <vt:lpstr>Quantitative Struktur- und Bedarfsanalyse bei den Selbsthilfeorganisationen - Methodischer Ablauf</vt:lpstr>
      <vt:lpstr>Quantitative Struktur- und Bedarfsanalyse bei den Selbsthilfegruppen - Methodischer Ablauf</vt:lpstr>
      <vt:lpstr>Teil A   Selbstbild, Ziele und  organisatorische Herausforderungen</vt:lpstr>
      <vt:lpstr>SHO- und SHG-Aktivitäten:  „gesundheitlich oder sozial”?</vt:lpstr>
      <vt:lpstr>Ziele der SHO  (in %, absteigend sortiert nach Prioritäten)</vt:lpstr>
      <vt:lpstr>Ziele der SHG  (in %, absteigend sortiert nach Prioritäten)</vt:lpstr>
      <vt:lpstr>Erreichung der von SHO und SHG genannten Ziele („gelingt sehr gut / gut” in %)</vt:lpstr>
      <vt:lpstr>Wichtige oder besonders zentrale Ziele für die nächsten 2 Jahre (Freitexte)</vt:lpstr>
      <vt:lpstr>Organisatorische und interne Herausforderungen - SHO („trifft völlig / eher zu“ in %)</vt:lpstr>
      <vt:lpstr>Organisatorische und interne Schwierigkeiten von Hamburger SHG: 2013 im Vergleich mit 2003 (in %)</vt:lpstr>
      <vt:lpstr>Teil B   Personelle, materielle und finanzielle Unterstützung</vt:lpstr>
      <vt:lpstr>Von den SHO genutzte Unterstützungsleistungen (Angaben in %)</vt:lpstr>
      <vt:lpstr>Wünsche/Vorschläge zur Verbesserung der Arbeitssituation (Freitextangaben)</vt:lpstr>
      <vt:lpstr>Inanspruchnahme externer finanzieller Hilfen  („ja” in %)</vt:lpstr>
      <vt:lpstr>Summe der finanziellen Mittel  in den letzten 12 Monaten</vt:lpstr>
      <vt:lpstr>Einschätzung der Antrags- und Vergabeverfahren der Selbsthilfeförderung – nur SHO gefragt („trifft völlig / eher zu“ in %)</vt:lpstr>
      <vt:lpstr>„Reichen die zur Verfügung stehenden Mittel für Ihre SHO aus?“</vt:lpstr>
      <vt:lpstr>Teil C   Kooperationen und politische Beteiligungsmöglichkeiten</vt:lpstr>
      <vt:lpstr>Haben Sie in den letzten 2 Jahren mit den genannten Partnern kooperiert? (SHO) („ja, regelmäßig / gelegentlich“ in %)</vt:lpstr>
      <vt:lpstr>Haben Sie in den letzten 2 Jahren mit den genannten Partnern kooperiert? (SHG) („ja, regelmäßig / gelegentlich“ in %)</vt:lpstr>
      <vt:lpstr>Kooperationsbereitschaft anderer aus Sicht der SHG (fehlende Angaben = keine Erfahrung)</vt:lpstr>
      <vt:lpstr>Kooperationsbereitschaft anderer aus Sicht der SHO (fehlende Angaben = keine Erfahrung)</vt:lpstr>
      <vt:lpstr>Beispiele guter Kooperation  (Freitextangaben)</vt:lpstr>
      <vt:lpstr>Beispiele schlechter Kooperation  (Freitextangaben, insgesamt seltener genannt)</vt:lpstr>
      <vt:lpstr>Beteiligungsmöglichkeiten an Entscheidungsprozessen im Gesundheitswesen  (in %)</vt:lpstr>
      <vt:lpstr>Zum Vergleich: Beteiligungsmöglichkeiten der SHO an Entscheidungsprozessen im Gesundheitswesen 2007* (Angaben in %)</vt:lpstr>
      <vt:lpstr>Befugnisse und Ansprüche von Patienten-vertreterinnen und -vertretern – nur SHO gefragt  (in %)</vt:lpstr>
      <vt:lpstr>Bereiche der gewünschten/geforderten Patientenbeteiligung (Freitexte)</vt:lpstr>
      <vt:lpstr>Teil D   Die Gruppensprecherinnen  und -sprecher</vt:lpstr>
      <vt:lpstr>Die Gruppensprecherinnen und -sprecher</vt:lpstr>
      <vt:lpstr>Motivation von Gruppensprecher/innen („trifft völlig“ / „eher zu“ in %) </vt:lpstr>
      <vt:lpstr>Fazit</vt:lpstr>
      <vt:lpstr>Fazit (I/II)</vt:lpstr>
      <vt:lpstr>Zwischenfazit (II/II)</vt:lpstr>
      <vt:lpstr>Herzlichen Dank für Ihre Aufmerksamkeit! </vt:lpstr>
      <vt:lpstr>Referenzen</vt:lpstr>
    </vt:vector>
  </TitlesOfParts>
  <Company>IMSG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„Gesundheitsbezogene Selbsthilfe in Deutschland – Entwicklungen, Wirkungen, Perspektiven“</dc:title>
  <dc:creator>ICH</dc:creator>
  <cp:lastModifiedBy>Christopher</cp:lastModifiedBy>
  <cp:revision>300</cp:revision>
  <cp:lastPrinted>2014-07-31T09:14:26Z</cp:lastPrinted>
  <dcterms:created xsi:type="dcterms:W3CDTF">2013-01-29T12:01:50Z</dcterms:created>
  <dcterms:modified xsi:type="dcterms:W3CDTF">2015-05-07T14:24:50Z</dcterms:modified>
</cp:coreProperties>
</file>